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ppt/_rels/presentation.xml.rels" ContentType="application/vnd.openxmlformats-package.relationships+xml"/>
  <Override PartName="/ppt/slides/_rels/slide17.xml.rels" ContentType="application/vnd.openxmlformats-package.relationships+xml"/>
  <Override PartName="/ppt/slides/_rels/slide10.xml.rels" ContentType="application/vnd.openxmlformats-package.relationships+xml"/>
  <Override PartName="/ppt/slides/_rels/slide18.xml.rels" ContentType="application/vnd.openxmlformats-package.relationships+xml"/>
  <Override PartName="/ppt/slides/_rels/slide11.xml.rels" ContentType="application/vnd.openxmlformats-package.relationships+xml"/>
  <Override PartName="/ppt/slides/_rels/slide13.xml.rels" ContentType="application/vnd.openxmlformats-package.relationships+xml"/>
  <Override PartName="/ppt/slides/_rels/slide20.xml.rels" ContentType="application/vnd.openxmlformats-package.relationships+xml"/>
  <Override PartName="/ppt/slides/_rels/slide12.xml.rels" ContentType="application/vnd.openxmlformats-package.relationships+xml"/>
  <Override PartName="/ppt/slides/_rels/slide21.xml.rels" ContentType="application/vnd.openxmlformats-package.relationships+xml"/>
  <Override PartName="/ppt/slides/_rels/slide14.xml.rels" ContentType="application/vnd.openxmlformats-package.relationships+xml"/>
  <Override PartName="/ppt/slides/_rels/slide19.xml.rels" ContentType="application/vnd.openxmlformats-package.relationships+xml"/>
  <Override PartName="/ppt/slides/_rels/slide16.xml.rels" ContentType="application/vnd.openxmlformats-package.relationships+xml"/>
  <Override PartName="/ppt/slides/_rels/slide15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5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9.xml.rels" ContentType="application/vnd.openxmlformats-package.relationships+xml"/>
  <Override PartName="/ppt/slides/_rels/slide6.xml.rels" ContentType="application/vnd.openxmlformats-package.relationshi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s/slide17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.xml" ContentType="application/vnd.openxmlformats-officedocument.presentationml.slide+xml"/>
  <Override PartName="/ppt/slides/slide21.xml" ContentType="application/vnd.openxmlformats-officedocument.presentationml.slide+xml"/>
  <Override PartName="/ppt/slides/slide1.xml" ContentType="application/vnd.openxmlformats-officedocument.presentationml.slide+xml"/>
  <Override PartName="/ppt/slides/slide14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heme/theme2.xml" ContentType="application/vnd.openxmlformats-officedocument.theme+xml"/>
  <Override PartName="/ppt/theme/theme26.xml" ContentType="application/vnd.openxmlformats-officedocument.theme+xml"/>
  <Override PartName="/ppt/theme/theme1.xml" ContentType="application/vnd.openxmlformats-officedocument.theme+xml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_rels/notesSlide20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8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21.xml.rels" ContentType="application/vnd.openxmlformats-package.relationships+xml"/>
  <Override PartName="/ppt/notesSlides/_rels/notesSlide9.xml.rels" ContentType="application/vnd.openxmlformats-package.relationships+xml"/>
  <Override PartName="/ppt/notesSlides/_rels/notesSlide17.xml.rels" ContentType="application/vnd.openxmlformats-package.relationships+xml"/>
  <Override PartName="/ppt/notesSlides/_rels/notesSlide16.xml.rels" ContentType="application/vnd.openxmlformats-package.relationships+xml"/>
  <Override PartName="/ppt/notesSlides/_rels/notesSlide4.xml.rels" ContentType="application/vnd.openxmlformats-package.relationships+xml"/>
  <Override PartName="/ppt/notesSlides/_rels/notesSlide2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6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7.xml.rels" ContentType="application/vnd.openxmlformats-package.relationships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0.xml" ContentType="application/vnd.openxmlformats-officedocument.presentationml.notesSlide+xml"/>
  <Override PartName="/ppt/slideMasters/slideMaster12.xml" ContentType="application/vnd.openxmlformats-officedocument.presentationml.slideMaster+xml"/>
  <Override PartName="/ppt/slideMasters/_rels/slideMaster1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media/image35.jpeg" ContentType="image/jpeg"/>
  <Override PartName="/ppt/media/image2.png" ContentType="image/png"/>
  <Override PartName="/ppt/media/image36.png" ContentType="image/png"/>
  <Override PartName="/ppt/media/image11.png" ContentType="image/png"/>
  <Override PartName="/ppt/media/image34.png" ContentType="image/png"/>
  <Override PartName="/ppt/media/image33.png" ContentType="image/png"/>
  <Override PartName="/ppt/media/image3.png" ContentType="image/png"/>
  <Override PartName="/ppt/media/image1.jpeg" ContentType="image/jpeg"/>
  <Override PartName="/ppt/media/image5.jpeg" ContentType="image/jpeg"/>
  <Override PartName="/ppt/media/image7.png" ContentType="image/png"/>
  <Override PartName="/ppt/media/image13.png" ContentType="image/png"/>
  <Override PartName="/ppt/media/image38.png" ContentType="image/png"/>
  <Override PartName="/ppt/media/image8.png" ContentType="image/png"/>
  <Override PartName="/ppt/media/image14.png" ContentType="image/png"/>
  <Override PartName="/ppt/media/image41.png" ContentType="image/png"/>
  <Override PartName="/ppt/media/image42.png" ContentType="image/png"/>
  <Override PartName="/ppt/media/image40.png" ContentType="image/png"/>
  <Override PartName="/ppt/media/image16.png" ContentType="image/png"/>
  <Override PartName="/ppt/media/image10.png" ContentType="image/png"/>
  <Override PartName="/ppt/media/image9.png" ContentType="image/png"/>
  <Override PartName="/ppt/media/image15.png" ContentType="image/png"/>
  <Override PartName="/ppt/media/image4.png" ContentType="image/png"/>
  <Override PartName="/ppt/media/image37.png" ContentType="image/png"/>
  <Override PartName="/ppt/media/image12.png" ContentType="image/png"/>
  <Override PartName="/ppt/media/image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  <Override PartName="/ppt/media/image21.png" ContentType="image/png"/>
  <Override PartName="/ppt/media/image22.png" ContentType="image/png"/>
  <Override PartName="/ppt/media/image23.png" ContentType="image/png"/>
  <Override PartName="/ppt/media/image24.png" ContentType="image/png"/>
  <Override PartName="/ppt/media/image25.png" ContentType="image/png"/>
  <Override PartName="/ppt/media/image26.png" ContentType="image/png"/>
  <Override PartName="/ppt/media/image27.png" ContentType="image/png"/>
  <Override PartName="/ppt/media/image28.png" ContentType="image/png"/>
  <Override PartName="/ppt/media/image29.png" ContentType="image/png"/>
  <Override PartName="/ppt/media/image30.png" ContentType="image/png"/>
  <Override PartName="/ppt/media/image31.png" ContentType="image/png"/>
  <Override PartName="/ppt/media/image32.png" ContentType="image/png"/>
  <Override PartName="/ppt/media/image39.jpeg" ContentType="image/jpeg"/>
  <Override PartName="/ppt/presentation.xml" ContentType="application/vnd.openxmlformats-officedocument.presentationml.presentation.main+xml"/>
  <Override PartName="/ppt/slideLayouts/_rels/slideLayout3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3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</p:sldIdLst>
  <p:sldSz cx="9144000" cy="51435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12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6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de-DE" sz="1800" spc="-1" strike="noStrike">
                <a:solidFill>
                  <a:schemeClr val="dk1"/>
                </a:solidFill>
                <a:latin typeface="Calibri"/>
              </a:rPr>
              <a:t>Click to move the slide</a:t>
            </a:r>
            <a:endParaRPr b="0" lang="de-DE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dt" idx="45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0" name="PlaceHolder 5"/>
          <p:cNvSpPr>
            <a:spLocks noGrp="1"/>
          </p:cNvSpPr>
          <p:nvPr>
            <p:ph type="ftr" idx="46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Calibri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1" name="PlaceHolder 6"/>
          <p:cNvSpPr>
            <a:spLocks noGrp="1"/>
          </p:cNvSpPr>
          <p:nvPr>
            <p:ph type="sldNum" idx="47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r">
              <a:buNone/>
            </a:pPr>
            <a:fld id="{B0EB5771-C774-4192-B43B-FE543106976A}" type="slidenum">
              <a:rPr b="0" lang="en-US" sz="1400" spc="-1" strike="noStrike">
                <a:solidFill>
                  <a:srgbClr val="000000"/>
                </a:solidFill>
                <a:latin typeface="Calibri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_rels/notesSlide20.xml.rels><?xml version="1.0" encoding="UTF-8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
</Relationships>
</file>

<file path=ppt/notesSlides/_rels/notesSlide21.xml.rels><?xml version="1.0" encoding="UTF-8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
</Relationship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520" cy="3428640"/>
          </a:xfrm>
          <a:prstGeom prst="rect">
            <a:avLst/>
          </a:prstGeom>
          <a:ln w="0">
            <a:noFill/>
          </a:ln>
        </p:spPr>
      </p:sp>
      <p:sp>
        <p:nvSpPr>
          <p:cNvPr id="266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7" name="PlaceHolder 3"/>
          <p:cNvSpPr>
            <a:spLocks noGrp="1"/>
          </p:cNvSpPr>
          <p:nvPr>
            <p:ph type="sldNum" idx="48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de-AT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9688CF5-06DA-4BF1-8808-8E22CD1082AC}" type="slidenum">
              <a:rPr b="0" lang="de-AT" sz="1200" spc="-1" strike="noStrike">
                <a:solidFill>
                  <a:schemeClr val="dk1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520" cy="3428640"/>
          </a:xfrm>
          <a:prstGeom prst="rect">
            <a:avLst/>
          </a:prstGeom>
          <a:ln w="0">
            <a:noFill/>
          </a:ln>
        </p:spPr>
      </p:sp>
      <p:sp>
        <p:nvSpPr>
          <p:cNvPr id="269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0" name="PlaceHolder 3"/>
          <p:cNvSpPr>
            <a:spLocks noGrp="1"/>
          </p:cNvSpPr>
          <p:nvPr>
            <p:ph type="sldNum" idx="49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de-AT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AF33E07-6173-4834-9B99-AF20A4DF120C}" type="slidenum">
              <a:rPr b="0" lang="de-AT" sz="1200" spc="-1" strike="noStrike">
                <a:solidFill>
                  <a:schemeClr val="dk1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520" cy="3428640"/>
          </a:xfrm>
          <a:prstGeom prst="rect">
            <a:avLst/>
          </a:prstGeom>
          <a:ln w="0">
            <a:noFill/>
          </a:ln>
        </p:spPr>
      </p:sp>
      <p:sp>
        <p:nvSpPr>
          <p:cNvPr id="272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3" name="PlaceHolder 3"/>
          <p:cNvSpPr>
            <a:spLocks noGrp="1"/>
          </p:cNvSpPr>
          <p:nvPr>
            <p:ph type="sldNum" idx="50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de-AT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CA390CD-1153-43DE-A4B0-58598E944532}" type="slidenum">
              <a:rPr b="0" lang="de-AT" sz="1200" spc="-1" strike="noStrike">
                <a:solidFill>
                  <a:schemeClr val="dk1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520" cy="3428640"/>
          </a:xfrm>
          <a:prstGeom prst="rect">
            <a:avLst/>
          </a:prstGeom>
          <a:ln w="0">
            <a:noFill/>
          </a:ln>
        </p:spPr>
      </p:sp>
      <p:sp>
        <p:nvSpPr>
          <p:cNvPr id="275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GB" sz="2000" spc="-1" strike="noStrike">
                <a:solidFill>
                  <a:srgbClr val="000000"/>
                </a:solidFill>
                <a:latin typeface="Calibri"/>
              </a:rPr>
              <a:t>Text slide (v.1)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520" cy="3428640"/>
          </a:xfrm>
          <a:prstGeom prst="rect">
            <a:avLst/>
          </a:prstGeom>
          <a:ln w="0">
            <a:noFill/>
          </a:ln>
        </p:spPr>
      </p:sp>
      <p:sp>
        <p:nvSpPr>
          <p:cNvPr id="277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GB" sz="2000" spc="-1" strike="noStrike">
                <a:solidFill>
                  <a:srgbClr val="000000"/>
                </a:solidFill>
                <a:latin typeface="Calibri"/>
              </a:rPr>
              <a:t>Text slide (v.1)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520" cy="3428640"/>
          </a:xfrm>
          <a:prstGeom prst="rect">
            <a:avLst/>
          </a:prstGeom>
          <a:ln w="0">
            <a:noFill/>
          </a:ln>
        </p:spPr>
      </p:sp>
      <p:sp>
        <p:nvSpPr>
          <p:cNvPr id="279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0" name="PlaceHolder 3"/>
          <p:cNvSpPr>
            <a:spLocks noGrp="1"/>
          </p:cNvSpPr>
          <p:nvPr>
            <p:ph type="sldNum" idx="51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de-AT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04E7555-1B19-4012-8E69-C3D188D2D46D}" type="slidenum">
              <a:rPr b="0" lang="de-AT" sz="1200" spc="-1" strike="noStrike">
                <a:solidFill>
                  <a:schemeClr val="dk1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520" cy="3428640"/>
          </a:xfrm>
          <a:prstGeom prst="rect">
            <a:avLst/>
          </a:prstGeom>
          <a:ln w="0">
            <a:noFill/>
          </a:ln>
        </p:spPr>
      </p:sp>
      <p:sp>
        <p:nvSpPr>
          <p:cNvPr id="282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Cartogram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3" name="PlaceHolder 3"/>
          <p:cNvSpPr>
            <a:spLocks noGrp="1"/>
          </p:cNvSpPr>
          <p:nvPr>
            <p:ph type="sldNum" idx="52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en-GB" sz="1200" spc="-1" strike="noStrike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57A8AA13-15D1-4087-8581-963B660D04B2}" type="slidenum">
              <a:rPr b="0" lang="en-GB" sz="1200" spc="-1" strike="noStrike">
                <a:solidFill>
                  <a:srgbClr val="000000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520" cy="3428640"/>
          </a:xfrm>
          <a:prstGeom prst="rect">
            <a:avLst/>
          </a:prstGeom>
          <a:ln w="0">
            <a:noFill/>
          </a:ln>
        </p:spPr>
      </p:sp>
      <p:sp>
        <p:nvSpPr>
          <p:cNvPr id="285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Cartogram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6" name="PlaceHolder 3"/>
          <p:cNvSpPr>
            <a:spLocks noGrp="1"/>
          </p:cNvSpPr>
          <p:nvPr>
            <p:ph type="sldNum" idx="53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en-GB" sz="1200" spc="-1" strike="noStrike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17AF1F26-FC2F-4C58-A61E-3FDF9E6A1414}" type="slidenum">
              <a:rPr b="0" lang="en-GB" sz="1200" spc="-1" strike="noStrike">
                <a:solidFill>
                  <a:srgbClr val="000000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520" cy="3428640"/>
          </a:xfrm>
          <a:prstGeom prst="rect">
            <a:avLst/>
          </a:prstGeom>
          <a:ln w="0">
            <a:noFill/>
          </a:ln>
        </p:spPr>
      </p:sp>
      <p:sp>
        <p:nvSpPr>
          <p:cNvPr id="288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9" name="PlaceHolder 3"/>
          <p:cNvSpPr>
            <a:spLocks noGrp="1"/>
          </p:cNvSpPr>
          <p:nvPr>
            <p:ph type="sldNum" idx="54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en-GB" sz="1200" spc="-1" strike="noStrike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CD51191-BE7C-4225-85A4-0AFE840F8D48}" type="slidenum">
              <a:rPr b="0" lang="en-GB" sz="1200" spc="-1" strike="noStrike">
                <a:solidFill>
                  <a:srgbClr val="000000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520" cy="3428640"/>
          </a:xfrm>
          <a:prstGeom prst="rect">
            <a:avLst/>
          </a:prstGeom>
          <a:ln w="0">
            <a:noFill/>
          </a:ln>
        </p:spPr>
      </p:sp>
      <p:sp>
        <p:nvSpPr>
          <p:cNvPr id="291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2" name="PlaceHolder 3"/>
          <p:cNvSpPr>
            <a:spLocks noGrp="1"/>
          </p:cNvSpPr>
          <p:nvPr>
            <p:ph type="sldNum" idx="55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en-GB" sz="1200" spc="-1" strike="noStrike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BFF4750B-EB7D-4EDB-AC0D-35F33133A229}" type="slidenum">
              <a:rPr b="0" lang="en-GB" sz="1200" spc="-1" strike="noStrike">
                <a:solidFill>
                  <a:srgbClr val="000000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520" cy="3428640"/>
          </a:xfrm>
          <a:prstGeom prst="rect">
            <a:avLst/>
          </a:prstGeom>
          <a:ln w="0">
            <a:noFill/>
          </a:ln>
        </p:spPr>
      </p:sp>
      <p:sp>
        <p:nvSpPr>
          <p:cNvPr id="294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Cartogram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5" name="PlaceHolder 3"/>
          <p:cNvSpPr>
            <a:spLocks noGrp="1"/>
          </p:cNvSpPr>
          <p:nvPr>
            <p:ph type="sldNum" idx="56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en-GB" sz="1200" spc="-1" strike="noStrike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31546E44-55CA-4D40-B5E3-479482B9A329}" type="slidenum">
              <a:rPr b="0" lang="en-GB" sz="1200" spc="-1" strike="noStrike">
                <a:solidFill>
                  <a:srgbClr val="000000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520" cy="3428640"/>
          </a:xfrm>
          <a:prstGeom prst="rect">
            <a:avLst/>
          </a:prstGeom>
          <a:ln w="0">
            <a:noFill/>
          </a:ln>
        </p:spPr>
      </p:sp>
      <p:sp>
        <p:nvSpPr>
          <p:cNvPr id="297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8" name="PlaceHolder 3"/>
          <p:cNvSpPr>
            <a:spLocks noGrp="1"/>
          </p:cNvSpPr>
          <p:nvPr>
            <p:ph type="sldNum" idx="57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en-GB" sz="1200" spc="-1" strike="noStrike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824298E6-9A1A-4650-A3AF-7E34D4360C01}" type="slidenum">
              <a:rPr b="0" lang="en-GB" sz="1200" spc="-1" strike="noStrike">
                <a:solidFill>
                  <a:srgbClr val="000000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520" cy="3428640"/>
          </a:xfrm>
          <a:prstGeom prst="rect">
            <a:avLst/>
          </a:prstGeom>
          <a:ln w="0">
            <a:noFill/>
          </a:ln>
        </p:spPr>
      </p:sp>
      <p:sp>
        <p:nvSpPr>
          <p:cNvPr id="300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1" name="PlaceHolder 3"/>
          <p:cNvSpPr>
            <a:spLocks noGrp="1"/>
          </p:cNvSpPr>
          <p:nvPr>
            <p:ph type="sldNum" idx="58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en-GB" sz="1200" spc="-1" strike="noStrike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CCF001F-A45B-4D35-AE03-D64B27A9AEAF}" type="slidenum">
              <a:rPr b="0" lang="en-GB" sz="1200" spc="-1" strike="noStrike">
                <a:solidFill>
                  <a:srgbClr val="000000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520" cy="3428640"/>
          </a:xfrm>
          <a:prstGeom prst="rect">
            <a:avLst/>
          </a:prstGeom>
          <a:ln w="0">
            <a:noFill/>
          </a:ln>
        </p:spPr>
      </p:sp>
      <p:sp>
        <p:nvSpPr>
          <p:cNvPr id="303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4" name="PlaceHolder 3"/>
          <p:cNvSpPr>
            <a:spLocks noGrp="1"/>
          </p:cNvSpPr>
          <p:nvPr>
            <p:ph type="sldNum" idx="59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en-GB" sz="1200" spc="-1" strike="noStrike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274616A8-C4A3-47B5-A183-B6503326C247}" type="slidenum">
              <a:rPr b="0" lang="en-GB" sz="1200" spc="-1" strike="noStrike">
                <a:solidFill>
                  <a:srgbClr val="000000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520" cy="3428640"/>
          </a:xfrm>
          <a:prstGeom prst="rect">
            <a:avLst/>
          </a:prstGeom>
          <a:ln w="0">
            <a:noFill/>
          </a:ln>
        </p:spPr>
      </p:sp>
      <p:sp>
        <p:nvSpPr>
          <p:cNvPr id="306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7" name="PlaceHolder 3"/>
          <p:cNvSpPr>
            <a:spLocks noGrp="1"/>
          </p:cNvSpPr>
          <p:nvPr>
            <p:ph type="sldNum" idx="60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de-AT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E2616E6-522D-4BE2-8B81-0D6B32A7C38F}" type="slidenum">
              <a:rPr b="0" lang="de-AT" sz="1200" spc="-1" strike="noStrike">
                <a:solidFill>
                  <a:schemeClr val="dk1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elfoli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de-DE" sz="4400" spc="-1" strike="noStrike">
                <a:solidFill>
                  <a:schemeClr val="dk1"/>
                </a:solidFill>
                <a:latin typeface="Calibri"/>
              </a:rPr>
              <a:t>Titelmasterformat durch Klicken bearbeiten</a:t>
            </a:r>
            <a:endParaRPr b="0" lang="de-DE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dt" idx="1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de-A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de-A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de-A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325CFF2-AF75-4225-8C30-78E2B42E40A6}" type="slidenum">
              <a:rPr b="0" lang="de-A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Click to edit the outline text format</a:t>
            </a: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Second Outline Level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Third Outline Level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Fourth Outline Level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Fifth Outline Level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Sixth Outline Level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Seventh Outline Level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el und vertikaler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de-DE" sz="4400" spc="-1" strike="noStrike">
                <a:solidFill>
                  <a:schemeClr val="dk1"/>
                </a:solidFill>
                <a:latin typeface="Calibri"/>
              </a:rPr>
              <a:t>Titelmasterformat durch Klicken bearbeiten</a:t>
            </a:r>
            <a:endParaRPr b="0" lang="de-DE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8229240" cy="3394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Textmasterformat bearbeiten</a:t>
            </a: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de-DE" sz="2800" spc="-1" strike="noStrike">
                <a:solidFill>
                  <a:schemeClr val="dk1"/>
                </a:solidFill>
                <a:latin typeface="Calibri"/>
              </a:rPr>
              <a:t>Zweite Ebene</a:t>
            </a:r>
            <a:endParaRPr b="0" lang="de-DE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Dritte Ebene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Vierte Ebene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Fünfte Ebene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dt" idx="4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de-A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de-A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ftr" idx="5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sldNum" idx="6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de-A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DFD87B3-CA1F-4297-8670-D3D10FE77E77}" type="slidenum">
              <a:rPr b="0" lang="de-A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kaler Titel und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629400" y="171360"/>
            <a:ext cx="2057040" cy="3657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de-DE" sz="4400" spc="-1" strike="noStrike">
                <a:solidFill>
                  <a:schemeClr val="dk1"/>
                </a:solidFill>
                <a:latin typeface="Calibri"/>
              </a:rPr>
              <a:t>Titelmasterformat durch Klicken bearbeiten</a:t>
            </a:r>
            <a:endParaRPr b="0" lang="de-DE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457200" y="171360"/>
            <a:ext cx="6019560" cy="3657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Textmasterformat bearbeiten</a:t>
            </a: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de-DE" sz="2800" spc="-1" strike="noStrike">
                <a:solidFill>
                  <a:schemeClr val="dk1"/>
                </a:solidFill>
                <a:latin typeface="Calibri"/>
              </a:rPr>
              <a:t>Zweite Ebene</a:t>
            </a:r>
            <a:endParaRPr b="0" lang="de-DE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Dritte Ebene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Vierte Ebene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Fünfte Ebene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dt" idx="7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de-A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de-A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ftr" idx="8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5"/>
          <p:cNvSpPr>
            <a:spLocks noGrp="1"/>
          </p:cNvSpPr>
          <p:nvPr>
            <p:ph type="sldNum" idx="9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de-A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7BD68FD-289E-4A51-ADAD-19C3CE8E43B4}" type="slidenum">
              <a:rPr b="0" lang="de-A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el und Inha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de-DE" sz="4400" spc="-1" strike="noStrike">
                <a:solidFill>
                  <a:schemeClr val="dk1"/>
                </a:solidFill>
                <a:latin typeface="Calibri"/>
              </a:rPr>
              <a:t>Titelmasterformat durch Klicken bearbeiten</a:t>
            </a:r>
            <a:endParaRPr b="0" lang="de-DE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8229240" cy="3394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Textmasterformat bearbeiten</a:t>
            </a: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de-DE" sz="2800" spc="-1" strike="noStrike">
                <a:solidFill>
                  <a:schemeClr val="dk1"/>
                </a:solidFill>
                <a:latin typeface="Calibri"/>
              </a:rPr>
              <a:t>Zweite Ebene</a:t>
            </a:r>
            <a:endParaRPr b="0" lang="de-DE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Dritte Ebene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Vierte Ebene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Fünfte Ebene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dt" idx="10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de-A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de-A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ftr" idx="11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5"/>
          <p:cNvSpPr>
            <a:spLocks noGrp="1"/>
          </p:cNvSpPr>
          <p:nvPr>
            <p:ph type="sldNum" idx="12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de-A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E078357-75DF-4811-B056-B14FFEE66897}" type="slidenum">
              <a:rPr b="0" lang="de-A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Abschnitts-&#10;überschrif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722160" y="3305160"/>
            <a:ext cx="7772040" cy="102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0000"/>
              </a:lnSpc>
              <a:buNone/>
            </a:pPr>
            <a:r>
              <a:rPr b="1" lang="de-DE" sz="4000" spc="-1" strike="noStrike" cap="all">
                <a:solidFill>
                  <a:schemeClr val="dk1"/>
                </a:solidFill>
                <a:latin typeface="Calibri"/>
              </a:rPr>
              <a:t>Titelmasterformat durch Klicken bearbeiten</a:t>
            </a:r>
            <a:endParaRPr b="0" lang="de-DE" sz="4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722160" y="2180160"/>
            <a:ext cx="7772040" cy="1124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de-DE" sz="20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Textmasterformat bearbeiten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dt" idx="13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de-A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de-A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ftr" idx="14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" name="PlaceHolder 5"/>
          <p:cNvSpPr>
            <a:spLocks noGrp="1"/>
          </p:cNvSpPr>
          <p:nvPr>
            <p:ph type="sldNum" idx="15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de-A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CABBCEB-9E45-4236-A59D-355A48D92B20}" type="slidenum">
              <a:rPr b="0" lang="de-A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Zwei Inhalt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de-DE" sz="4400" spc="-1" strike="noStrike">
                <a:solidFill>
                  <a:schemeClr val="dk1"/>
                </a:solidFill>
                <a:latin typeface="Calibri"/>
              </a:rPr>
              <a:t>Titelmasterformat durch Klicken bearbeiten</a:t>
            </a:r>
            <a:endParaRPr b="0" lang="de-DE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000080"/>
            <a:ext cx="4038120" cy="2828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pc="-1" strike="noStrike">
                <a:solidFill>
                  <a:schemeClr val="dk1"/>
                </a:solidFill>
                <a:latin typeface="Calibri"/>
              </a:rPr>
              <a:t>Textmasterformat bearbeiten</a:t>
            </a:r>
            <a:endParaRPr b="0" lang="de-DE" sz="28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Zweite Ebene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Dritte Ebene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de-DE" sz="1800" spc="-1" strike="noStrike">
                <a:solidFill>
                  <a:schemeClr val="dk1"/>
                </a:solidFill>
                <a:latin typeface="Calibri"/>
              </a:rPr>
              <a:t>Vierte Ebene</a:t>
            </a:r>
            <a:endParaRPr b="0" lang="de-DE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de-DE" sz="1800" spc="-1" strike="noStrike">
                <a:solidFill>
                  <a:schemeClr val="dk1"/>
                </a:solidFill>
                <a:latin typeface="Calibri"/>
              </a:rPr>
              <a:t>Fünfte Ebene</a:t>
            </a:r>
            <a:endParaRPr b="0" lang="de-DE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648320" y="1000080"/>
            <a:ext cx="4038120" cy="2828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pc="-1" strike="noStrike">
                <a:solidFill>
                  <a:schemeClr val="dk1"/>
                </a:solidFill>
                <a:latin typeface="Calibri"/>
              </a:rPr>
              <a:t>Textmasterformat bearbeiten</a:t>
            </a:r>
            <a:endParaRPr b="0" lang="de-DE" sz="28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Zweite Ebene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Dritte Ebene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de-DE" sz="1800" spc="-1" strike="noStrike">
                <a:solidFill>
                  <a:schemeClr val="dk1"/>
                </a:solidFill>
                <a:latin typeface="Calibri"/>
              </a:rPr>
              <a:t>Vierte Ebene</a:t>
            </a:r>
            <a:endParaRPr b="0" lang="de-DE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de-DE" sz="1800" spc="-1" strike="noStrike">
                <a:solidFill>
                  <a:schemeClr val="dk1"/>
                </a:solidFill>
                <a:latin typeface="Calibri"/>
              </a:rPr>
              <a:t>Fünfte Ebene</a:t>
            </a:r>
            <a:endParaRPr b="0" lang="de-DE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dt" idx="16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de-A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de-A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ftr" idx="17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6"/>
          <p:cNvSpPr>
            <a:spLocks noGrp="1"/>
          </p:cNvSpPr>
          <p:nvPr>
            <p:ph type="sldNum" idx="18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de-A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BBEB354-B398-4A94-BC0D-95FA5FDBE0AC}" type="slidenum">
              <a:rPr b="0" lang="de-A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Vergleich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de-DE" sz="4400" spc="-1" strike="noStrike">
                <a:solidFill>
                  <a:schemeClr val="dk1"/>
                </a:solidFill>
                <a:latin typeface="Calibri"/>
              </a:rPr>
              <a:t>Titelmasterformat durch Klicken bearbeiten</a:t>
            </a:r>
            <a:endParaRPr b="0" lang="de-DE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457200" y="1151280"/>
            <a:ext cx="4039920" cy="47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de-DE" sz="2400" spc="-1" strike="noStrike">
                <a:solidFill>
                  <a:schemeClr val="dk1"/>
                </a:solidFill>
                <a:latin typeface="Calibri"/>
              </a:rPr>
              <a:t>Textmasterformat bearbeiten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457200" y="1631160"/>
            <a:ext cx="4039920" cy="2963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Textmasterformat bearbeiten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Zweite Ebene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1800" spc="-1" strike="noStrike">
                <a:solidFill>
                  <a:schemeClr val="dk1"/>
                </a:solidFill>
                <a:latin typeface="Calibri"/>
              </a:rPr>
              <a:t>Dritte Ebene</a:t>
            </a:r>
            <a:endParaRPr b="0" lang="de-DE" sz="18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de-DE" sz="1600" spc="-1" strike="noStrike">
                <a:solidFill>
                  <a:schemeClr val="dk1"/>
                </a:solidFill>
                <a:latin typeface="Calibri"/>
              </a:rPr>
              <a:t>Vierte Ebene</a:t>
            </a:r>
            <a:endParaRPr b="0" lang="de-DE" sz="16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de-DE" sz="1600" spc="-1" strike="noStrike">
                <a:solidFill>
                  <a:schemeClr val="dk1"/>
                </a:solidFill>
                <a:latin typeface="Calibri"/>
              </a:rPr>
              <a:t>Fünfte Ebene</a:t>
            </a:r>
            <a:endParaRPr b="0" lang="de-DE" sz="1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4645080" y="1151280"/>
            <a:ext cx="4041360" cy="47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de-DE" sz="2400" spc="-1" strike="noStrike">
                <a:solidFill>
                  <a:schemeClr val="dk1"/>
                </a:solidFill>
                <a:latin typeface="Calibri"/>
              </a:rPr>
              <a:t>Textmasterformat bearbeiten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4645080" y="1631160"/>
            <a:ext cx="4041360" cy="2963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Textmasterformat bearbeiten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Zweite Ebene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1800" spc="-1" strike="noStrike">
                <a:solidFill>
                  <a:schemeClr val="dk1"/>
                </a:solidFill>
                <a:latin typeface="Calibri"/>
              </a:rPr>
              <a:t>Dritte Ebene</a:t>
            </a:r>
            <a:endParaRPr b="0" lang="de-DE" sz="18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de-DE" sz="1600" spc="-1" strike="noStrike">
                <a:solidFill>
                  <a:schemeClr val="dk1"/>
                </a:solidFill>
                <a:latin typeface="Calibri"/>
              </a:rPr>
              <a:t>Vierte Ebene</a:t>
            </a:r>
            <a:endParaRPr b="0" lang="de-DE" sz="16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de-DE" sz="1600" spc="-1" strike="noStrike">
                <a:solidFill>
                  <a:schemeClr val="dk1"/>
                </a:solidFill>
                <a:latin typeface="Calibri"/>
              </a:rPr>
              <a:t>Fünfte Ebene</a:t>
            </a:r>
            <a:endParaRPr b="0" lang="de-DE" sz="1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8" name="PlaceHolder 6"/>
          <p:cNvSpPr>
            <a:spLocks noGrp="1"/>
          </p:cNvSpPr>
          <p:nvPr>
            <p:ph type="dt" idx="19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de-A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de-A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7"/>
          <p:cNvSpPr>
            <a:spLocks noGrp="1"/>
          </p:cNvSpPr>
          <p:nvPr>
            <p:ph type="ftr" idx="20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8"/>
          <p:cNvSpPr>
            <a:spLocks noGrp="1"/>
          </p:cNvSpPr>
          <p:nvPr>
            <p:ph type="sldNum" idx="21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de-A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5964D10-0291-43A4-9124-E7B36D85D3F2}" type="slidenum">
              <a:rPr b="0" lang="de-A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Nur Titel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de-DE" sz="4400" spc="-1" strike="noStrike">
                <a:solidFill>
                  <a:schemeClr val="dk1"/>
                </a:solidFill>
                <a:latin typeface="Calibri"/>
              </a:rPr>
              <a:t>Titelmasterformat durch Klicken bearbeiten</a:t>
            </a:r>
            <a:endParaRPr b="0" lang="de-DE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dt" idx="22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de-A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de-A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ftr" idx="23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sldNum" idx="24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de-A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3FF817A-8688-460C-82A0-086BCD2340D8}" type="slidenum">
              <a:rPr b="0" lang="de-A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Le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dt" idx="25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de-A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de-A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ftr" idx="26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sldNum" idx="27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de-A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B44A30F-7E34-4416-B337-3D4EC99D007C}" type="slidenum">
              <a:rPr b="0" lang="de-A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Inhalt mit Überschrif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3007800" cy="871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buNone/>
            </a:pPr>
            <a:r>
              <a:rPr b="1" lang="de-DE" sz="2000" spc="-1" strike="noStrike">
                <a:solidFill>
                  <a:schemeClr val="dk1"/>
                </a:solidFill>
                <a:latin typeface="Calibri"/>
              </a:rPr>
              <a:t>Titelmasterformat durch Klicken bearbeiten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3575160" y="204840"/>
            <a:ext cx="5111280" cy="4389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Textmasterformat bearbeiten</a:t>
            </a: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de-DE" sz="2800" spc="-1" strike="noStrike">
                <a:solidFill>
                  <a:schemeClr val="dk1"/>
                </a:solidFill>
                <a:latin typeface="Calibri"/>
              </a:rPr>
              <a:t>Zweite Ebene</a:t>
            </a:r>
            <a:endParaRPr b="0" lang="de-DE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400" spc="-1" strike="noStrike">
                <a:solidFill>
                  <a:schemeClr val="dk1"/>
                </a:solidFill>
                <a:latin typeface="Calibri"/>
              </a:rPr>
              <a:t>Dritte Ebene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Vierte Ebene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de-DE" sz="2000" spc="-1" strike="noStrike">
                <a:solidFill>
                  <a:schemeClr val="dk1"/>
                </a:solidFill>
                <a:latin typeface="Calibri"/>
              </a:rPr>
              <a:t>Fünfte Ebene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457200" y="1076400"/>
            <a:ext cx="3007800" cy="3517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de-DE" sz="1400" spc="-1" strike="noStrike">
                <a:solidFill>
                  <a:schemeClr val="dk1"/>
                </a:solidFill>
                <a:latin typeface="Calibri"/>
              </a:rPr>
              <a:t>Textmasterformat bearbeiten</a:t>
            </a:r>
            <a:endParaRPr b="0" lang="de-DE" sz="1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1" name="PlaceHolder 4"/>
          <p:cNvSpPr>
            <a:spLocks noGrp="1"/>
          </p:cNvSpPr>
          <p:nvPr>
            <p:ph type="dt" idx="28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de-A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de-A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5"/>
          <p:cNvSpPr>
            <a:spLocks noGrp="1"/>
          </p:cNvSpPr>
          <p:nvPr>
            <p:ph type="ftr" idx="29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3" name="PlaceHolder 6"/>
          <p:cNvSpPr>
            <a:spLocks noGrp="1"/>
          </p:cNvSpPr>
          <p:nvPr>
            <p:ph type="sldNum" idx="30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de-A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7959A2F-B3C9-4EBF-A23F-FFEF0CA8D58C}" type="slidenum">
              <a:rPr b="0" lang="de-A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ild mit Überschrif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1792440" y="3600360"/>
            <a:ext cx="5486040" cy="424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buNone/>
            </a:pPr>
            <a:r>
              <a:rPr b="1" lang="de-DE" sz="2000" spc="-1" strike="noStrike">
                <a:solidFill>
                  <a:schemeClr val="dk1"/>
                </a:solidFill>
                <a:latin typeface="Calibri"/>
              </a:rPr>
              <a:t>Titelmasterformat durch Klicken bearbeiten</a:t>
            </a:r>
            <a:endParaRPr b="0" lang="de-DE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1792440" y="459720"/>
            <a:ext cx="5486040" cy="3085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Click to edit the outline text format</a:t>
            </a: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Second Outline Level</a:t>
            </a: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Third Outline Level</a:t>
            </a: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Fourth Outline Level</a:t>
            </a: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Fifth Outline Level</a:t>
            </a: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Sixth Outline Level</a:t>
            </a: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chemeClr val="dk1"/>
                </a:solidFill>
                <a:latin typeface="Calibri"/>
              </a:rPr>
              <a:t>Seventh Outline Level</a:t>
            </a: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1792440" y="4025520"/>
            <a:ext cx="5486040" cy="603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de-DE" sz="1400" spc="-1" strike="noStrike">
                <a:solidFill>
                  <a:schemeClr val="dk1"/>
                </a:solidFill>
                <a:latin typeface="Calibri"/>
              </a:rPr>
              <a:t>Textmasterformat bearbeiten</a:t>
            </a:r>
            <a:endParaRPr b="0" lang="de-DE" sz="1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 type="dt" idx="31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de-A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de-A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5"/>
          <p:cNvSpPr>
            <a:spLocks noGrp="1"/>
          </p:cNvSpPr>
          <p:nvPr>
            <p:ph type="ftr" idx="32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9" name="PlaceHolder 6"/>
          <p:cNvSpPr>
            <a:spLocks noGrp="1"/>
          </p:cNvSpPr>
          <p:nvPr>
            <p:ph type="sldNum" idx="33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de-A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CCBE3E2-D239-4315-867C-54E7066A4A27}" type="slidenum">
              <a:rPr b="0" lang="de-AT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886280" y="1382760"/>
            <a:ext cx="3486240" cy="1933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b">
            <a:noAutofit/>
          </a:bodyPr>
          <a:p>
            <a:pPr indent="0">
              <a:buNone/>
            </a:pPr>
            <a:r>
              <a:rPr b="0" lang="de-DE" sz="5000" spc="-1" strike="noStrike">
                <a:solidFill>
                  <a:schemeClr val="dk1"/>
                </a:solidFill>
                <a:latin typeface="Arial"/>
              </a:rPr>
              <a:t>Click to edit the title text format</a:t>
            </a:r>
            <a:endParaRPr b="0" lang="de-DE" sz="5000" spc="-1" strike="noStrike">
              <a:solidFill>
                <a:schemeClr val="dk1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ig numb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311760" y="1106280"/>
            <a:ext cx="8520120" cy="1963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b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de-DE" sz="12000" spc="-1" strike="noStrike">
                <a:solidFill>
                  <a:srgbClr val="000000"/>
                </a:solidFill>
                <a:latin typeface="Fira Sans Extra Condensed Medium"/>
                <a:ea typeface="Fira Sans Extra Condensed Medium"/>
              </a:rPr>
              <a:t>xx%</a:t>
            </a:r>
            <a:endParaRPr b="0" lang="de-DE" sz="120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311760" y="3152160"/>
            <a:ext cx="8520120" cy="1300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sldNum" idx="34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GB" sz="1800" spc="-1" strike="noStrike">
                <a:solidFill>
                  <a:schemeClr val="dk1"/>
                </a:solidFill>
                <a:latin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fld id="{80088A21-8331-4D7F-A1CE-98BB226B3491}" type="slidenum">
              <a:rPr b="0" lang="en-GB" sz="1800" spc="-1" strike="noStrike">
                <a:solidFill>
                  <a:schemeClr val="dk1"/>
                </a:solidFill>
                <a:latin typeface="Arial"/>
              </a:rPr>
              <a:t>&lt;number&gt;</a:t>
            </a:fld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de-DE" sz="1800" spc="-1" strike="noStrike">
                <a:solidFill>
                  <a:schemeClr val="dk1"/>
                </a:solidFill>
                <a:latin typeface="Arial"/>
              </a:rPr>
              <a:t>Click to edit the title text format</a:t>
            </a:r>
            <a:endParaRPr b="0" lang="de-DE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4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14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14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de-DE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de-DE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de-DE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 + One Column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985720" y="1068840"/>
            <a:ext cx="2484000" cy="180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buNone/>
            </a:pPr>
            <a:r>
              <a:rPr b="0" lang="de-DE" sz="2800" spc="-1" strike="noStrike">
                <a:solidFill>
                  <a:schemeClr val="dk1"/>
                </a:solidFill>
                <a:latin typeface="Arial"/>
              </a:rPr>
              <a:t>Click to edit the title text format</a:t>
            </a:r>
            <a:endParaRPr b="0" lang="de-DE" sz="2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 + One Column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73200" y="1068840"/>
            <a:ext cx="2484000" cy="180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buNone/>
            </a:pPr>
            <a:r>
              <a:rPr b="0" lang="de-DE" sz="2800" spc="-1" strike="noStrike">
                <a:solidFill>
                  <a:schemeClr val="dk1"/>
                </a:solidFill>
                <a:latin typeface="Arial"/>
              </a:rPr>
              <a:t>Click to edit the title text format</a:t>
            </a:r>
            <a:endParaRPr b="0" lang="de-DE" sz="2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VTT 2019 Content slide 0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710280" y="536760"/>
            <a:ext cx="7723080" cy="48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GB" sz="2800" spc="-1" strike="noStrike">
                <a:solidFill>
                  <a:srgbClr val="000000"/>
                </a:solidFill>
                <a:latin typeface="Fira Sans Extra Condensed Medium"/>
                <a:ea typeface="Fira Sans Extra Condensed Medium"/>
              </a:rPr>
              <a:t>Click to edit Master title style</a:t>
            </a:r>
            <a:endParaRPr b="0" lang="de-DE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dt" idx="35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GB" sz="1800" spc="-1" strike="noStrike">
                <a:solidFill>
                  <a:schemeClr val="dk1"/>
                </a:solidFill>
                <a:latin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GB" sz="1800" spc="-1" strike="noStrike">
                <a:solidFill>
                  <a:schemeClr val="dk1"/>
                </a:solidFill>
                <a:latin typeface="Arial"/>
              </a:rPr>
              <a:t>&lt;date/time&gt;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ftr" idx="36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GB" sz="1800" spc="-1" strike="noStrike">
                <a:solidFill>
                  <a:schemeClr val="dk1"/>
                </a:solidFill>
                <a:latin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GB" sz="1800" spc="-1" strike="noStrike">
                <a:solidFill>
                  <a:schemeClr val="dk1"/>
                </a:solidFill>
                <a:latin typeface="Arial"/>
              </a:rPr>
              <a:t>&lt;footer&gt;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 type="sldNum" idx="37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GB" sz="1800" spc="-1" strike="noStrike">
                <a:solidFill>
                  <a:schemeClr val="dk1"/>
                </a:solidFill>
                <a:latin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AADD4BAE-E196-4484-9050-4A44290A9815}" type="slidenum">
              <a:rPr b="0" lang="en-GB" sz="1800" spc="-1" strike="noStrike">
                <a:solidFill>
                  <a:schemeClr val="dk1"/>
                </a:solidFill>
                <a:latin typeface="Arial"/>
              </a:rPr>
              <a:t>&lt;number&gt;</a:t>
            </a:fld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5"/>
          <p:cNvSpPr>
            <a:spLocks noGrp="1"/>
          </p:cNvSpPr>
          <p:nvPr>
            <p:ph type="body"/>
          </p:nvPr>
        </p:nvSpPr>
        <p:spPr>
          <a:xfrm>
            <a:off x="719280" y="1573200"/>
            <a:ext cx="3993120" cy="303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457200" indent="-343080">
              <a:lnSpc>
                <a:spcPct val="115000"/>
              </a:lnSpc>
              <a:buClr>
                <a:srgbClr val="000000"/>
              </a:buClr>
              <a:buFont typeface="Roboto"/>
              <a:buChar char="●"/>
            </a:pPr>
            <a:r>
              <a:rPr b="0" lang="en-GB" sz="1800" spc="-1" strike="noStrike">
                <a:solidFill>
                  <a:srgbClr val="000000"/>
                </a:solidFill>
                <a:latin typeface="Roboto"/>
                <a:ea typeface="Roboto"/>
              </a:rPr>
              <a:t>Edit Master text styles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lvl="1" marL="914400" indent="-317520">
              <a:lnSpc>
                <a:spcPct val="115000"/>
              </a:lnSpc>
              <a:spcBef>
                <a:spcPts val="1599"/>
              </a:spcBef>
              <a:buClr>
                <a:srgbClr val="000000"/>
              </a:buClr>
              <a:buFont typeface="Roboto"/>
              <a:buChar char="○"/>
            </a:pPr>
            <a:r>
              <a:rPr b="0" lang="en-GB" sz="1400" spc="-1" strike="noStrike">
                <a:solidFill>
                  <a:srgbClr val="000000"/>
                </a:solidFill>
                <a:latin typeface="Roboto"/>
                <a:ea typeface="Roboto"/>
              </a:rPr>
              <a:t>Second level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  <a:p>
            <a:pPr lvl="2" marL="1371600" indent="-317520">
              <a:lnSpc>
                <a:spcPct val="115000"/>
              </a:lnSpc>
              <a:spcBef>
                <a:spcPts val="1599"/>
              </a:spcBef>
              <a:buClr>
                <a:srgbClr val="000000"/>
              </a:buClr>
              <a:buFont typeface="Roboto"/>
              <a:buChar char="■"/>
            </a:pPr>
            <a:r>
              <a:rPr b="0" lang="en-GB" sz="1400" spc="-1" strike="noStrike">
                <a:solidFill>
                  <a:srgbClr val="000000"/>
                </a:solidFill>
                <a:latin typeface="Roboto"/>
                <a:ea typeface="Roboto"/>
              </a:rPr>
              <a:t>Third level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  <a:p>
            <a:pPr lvl="3" marL="1828800" indent="-317520">
              <a:lnSpc>
                <a:spcPct val="115000"/>
              </a:lnSpc>
              <a:spcBef>
                <a:spcPts val="1599"/>
              </a:spcBef>
              <a:buClr>
                <a:srgbClr val="000000"/>
              </a:buClr>
              <a:buFont typeface="Roboto"/>
              <a:buChar char="●"/>
            </a:pPr>
            <a:r>
              <a:rPr b="0" lang="en-GB" sz="1400" spc="-1" strike="noStrike">
                <a:solidFill>
                  <a:srgbClr val="000000"/>
                </a:solidFill>
                <a:latin typeface="Roboto"/>
                <a:ea typeface="Roboto"/>
              </a:rPr>
              <a:t>Fourth level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  <a:p>
            <a:pPr lvl="4" marL="2286000" indent="-317520">
              <a:lnSpc>
                <a:spcPct val="115000"/>
              </a:lnSpc>
              <a:spcBef>
                <a:spcPts val="1599"/>
              </a:spcBef>
              <a:buClr>
                <a:srgbClr val="000000"/>
              </a:buClr>
              <a:buFont typeface="Roboto"/>
              <a:buChar char="○"/>
            </a:pPr>
            <a:r>
              <a:rPr b="0" lang="en-GB" sz="1400" spc="-1" strike="noStrike">
                <a:solidFill>
                  <a:srgbClr val="000000"/>
                </a:solidFill>
                <a:latin typeface="Roboto"/>
                <a:ea typeface="Roboto"/>
              </a:rPr>
              <a:t>Fifth level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6"/>
          <p:cNvSpPr>
            <a:spLocks noGrp="1"/>
          </p:cNvSpPr>
          <p:nvPr>
            <p:ph type="body"/>
          </p:nvPr>
        </p:nvSpPr>
        <p:spPr>
          <a:xfrm>
            <a:off x="4787640" y="1600200"/>
            <a:ext cx="2879640" cy="3004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 anchorCtr="1">
            <a:noAutofit/>
          </a:bodyPr>
          <a:p>
            <a:pPr marL="7200"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GB" sz="1800" spc="-1" strike="noStrike">
                <a:solidFill>
                  <a:schemeClr val="accent3"/>
                </a:solidFill>
                <a:latin typeface="Arial"/>
              </a:rPr>
              <a:t>Click to add an image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head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311760" y="2151000"/>
            <a:ext cx="8520120" cy="84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buNone/>
            </a:pPr>
            <a:r>
              <a:rPr b="0" lang="de-DE" sz="3600" spc="-1" strike="noStrike">
                <a:solidFill>
                  <a:schemeClr val="dk1"/>
                </a:solidFill>
                <a:latin typeface="Arial"/>
              </a:rPr>
              <a:t>Click to edit the title text format</a:t>
            </a:r>
            <a:endParaRPr b="0" lang="de-DE" sz="3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sldNum" idx="38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GB" sz="1800" spc="-1" strike="noStrike">
                <a:solidFill>
                  <a:schemeClr val="dk1"/>
                </a:solidFill>
                <a:latin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fld id="{00996E3F-5A64-4D62-AC34-F7C601455488}" type="slidenum">
              <a:rPr b="0" lang="en-GB" sz="1800" spc="-1" strike="noStrike">
                <a:solidFill>
                  <a:schemeClr val="dk1"/>
                </a:solidFill>
                <a:latin typeface="Arial"/>
              </a:rPr>
              <a:t>&lt;number&gt;</a:t>
            </a:fld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and bod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710280" y="536760"/>
            <a:ext cx="7723080" cy="48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buNone/>
            </a:pPr>
            <a:r>
              <a:rPr b="0" lang="de-DE" sz="2800" spc="-1" strike="noStrike">
                <a:solidFill>
                  <a:schemeClr val="dk1"/>
                </a:solidFill>
                <a:latin typeface="Arial"/>
              </a:rPr>
              <a:t>Click to edit the title text format</a:t>
            </a:r>
            <a:endParaRPr b="0" lang="de-DE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710280" y="1152360"/>
            <a:ext cx="7723080" cy="3454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sldNum" idx="39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GB" sz="1800" spc="-1" strike="noStrike">
                <a:solidFill>
                  <a:schemeClr val="dk1"/>
                </a:solidFill>
                <a:latin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fld id="{6739DA16-40DC-479B-A37D-F8B9835B2A05}" type="slidenum">
              <a:rPr b="0" lang="en-GB" sz="1800" spc="-1" strike="noStrike">
                <a:solidFill>
                  <a:schemeClr val="dk1"/>
                </a:solidFill>
                <a:latin typeface="Arial"/>
              </a:rPr>
              <a:t>&lt;number&gt;</a:t>
            </a:fld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 and two columns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710280" y="536760"/>
            <a:ext cx="7723080" cy="48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buNone/>
            </a:pPr>
            <a:r>
              <a:rPr b="0" lang="de-DE" sz="2800" spc="-1" strike="noStrike">
                <a:solidFill>
                  <a:schemeClr val="dk1"/>
                </a:solidFill>
                <a:latin typeface="Arial"/>
              </a:rPr>
              <a:t>Click to edit the title text format</a:t>
            </a:r>
            <a:endParaRPr b="0" lang="de-DE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3999600" cy="3416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4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14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14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4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4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4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body"/>
          </p:nvPr>
        </p:nvSpPr>
        <p:spPr>
          <a:xfrm>
            <a:off x="4832280" y="1152360"/>
            <a:ext cx="3999600" cy="3416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4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14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14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4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4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4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4"/>
          <p:cNvSpPr>
            <a:spLocks noGrp="1"/>
          </p:cNvSpPr>
          <p:nvPr>
            <p:ph type="sldNum" idx="40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GB" sz="1800" spc="-1" strike="noStrike">
                <a:solidFill>
                  <a:schemeClr val="dk1"/>
                </a:solidFill>
                <a:latin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fld id="{6A53E685-0EC9-4393-B6CC-5AAE30B04303}" type="slidenum">
              <a:rPr b="0" lang="en-GB" sz="1800" spc="-1" strike="noStrike">
                <a:solidFill>
                  <a:schemeClr val="dk1"/>
                </a:solidFill>
                <a:latin typeface="Arial"/>
              </a:rPr>
              <a:t>&lt;number&gt;</a:t>
            </a:fld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1282320" y="297000"/>
            <a:ext cx="6579000" cy="48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buNone/>
            </a:pPr>
            <a:r>
              <a:rPr b="0" lang="de-DE" sz="3000" spc="-1" strike="noStrike">
                <a:solidFill>
                  <a:schemeClr val="dk1"/>
                </a:solidFill>
                <a:latin typeface="Arial"/>
              </a:rPr>
              <a:t>Click to edit the title text format</a:t>
            </a:r>
            <a:endParaRPr b="0" lang="de-DE" sz="30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4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14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14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de-DE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de-DE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de-DE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One column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311760" y="555480"/>
            <a:ext cx="2807640" cy="755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b">
            <a:noAutofit/>
          </a:bodyPr>
          <a:p>
            <a:pPr indent="0">
              <a:buNone/>
            </a:pPr>
            <a:r>
              <a:rPr b="0" lang="de-DE" sz="2400" spc="-1" strike="noStrike">
                <a:solidFill>
                  <a:schemeClr val="dk1"/>
                </a:solidFill>
                <a:latin typeface="Arial"/>
              </a:rPr>
              <a:t>Click to edit the title text format</a:t>
            </a:r>
            <a:endParaRPr b="0" lang="de-DE" sz="24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311760" y="1389600"/>
            <a:ext cx="2807640" cy="3179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de-DE" sz="1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12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de-DE" sz="12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2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de-DE" sz="12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12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de-DE" sz="12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2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de-DE" sz="12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2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de-DE" sz="12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2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de-DE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sldNum" idx="41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GB" sz="1800" spc="-1" strike="noStrike">
                <a:solidFill>
                  <a:schemeClr val="dk1"/>
                </a:solidFill>
                <a:latin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fld id="{4900C618-1B50-4CD9-8A5C-82E480848573}" type="slidenum">
              <a:rPr b="0" lang="en-GB" sz="1800" spc="-1" strike="noStrike">
                <a:solidFill>
                  <a:schemeClr val="dk1"/>
                </a:solidFill>
                <a:latin typeface="Arial"/>
              </a:rPr>
              <a:t>&lt;number&gt;</a:t>
            </a:fld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Main poi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90320" y="450000"/>
            <a:ext cx="6367320" cy="4090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buNone/>
            </a:pPr>
            <a:r>
              <a:rPr b="0" lang="de-DE" sz="4800" spc="-1" strike="noStrike">
                <a:solidFill>
                  <a:schemeClr val="dk1"/>
                </a:solidFill>
                <a:latin typeface="Arial"/>
              </a:rPr>
              <a:t>Click to edit the title text format</a:t>
            </a:r>
            <a:endParaRPr b="0" lang="de-DE" sz="4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ldNum" idx="42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GB" sz="1800" spc="-1" strike="noStrike">
                <a:solidFill>
                  <a:schemeClr val="dk1"/>
                </a:solidFill>
                <a:latin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fld id="{561C67EB-FB33-4DEC-B947-908047C54770}" type="slidenum">
              <a:rPr b="0" lang="en-GB" sz="1800" spc="-1" strike="noStrike">
                <a:solidFill>
                  <a:schemeClr val="dk1"/>
                </a:solidFill>
                <a:latin typeface="Arial"/>
              </a:rPr>
              <a:t>&lt;number&gt;</a:t>
            </a:fld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title and descri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78;p21"/>
          <p:cNvSpPr/>
          <p:nvPr/>
        </p:nvSpPr>
        <p:spPr>
          <a:xfrm>
            <a:off x="4572000" y="0"/>
            <a:ext cx="4571640" cy="5143320"/>
          </a:xfrm>
          <a:prstGeom prst="rect">
            <a:avLst/>
          </a:prstGeom>
          <a:solidFill>
            <a:schemeClr val="lt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de-DE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265680" y="1233000"/>
            <a:ext cx="4044960" cy="1482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b">
            <a:noAutofit/>
          </a:bodyPr>
          <a:p>
            <a:pPr indent="0">
              <a:buNone/>
            </a:pPr>
            <a:r>
              <a:rPr b="0" lang="de-DE" sz="4200" spc="-1" strike="noStrike">
                <a:solidFill>
                  <a:schemeClr val="dk1"/>
                </a:solidFill>
                <a:latin typeface="Arial"/>
              </a:rPr>
              <a:t>Click to edit the title text format</a:t>
            </a:r>
            <a:endParaRPr b="0" lang="de-DE" sz="4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4939560" y="723960"/>
            <a:ext cx="3836520" cy="369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sldNum" idx="43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GB" sz="1800" spc="-1" strike="noStrike">
                <a:solidFill>
                  <a:schemeClr val="dk1"/>
                </a:solidFill>
                <a:latin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fld id="{1DC95403-8475-42D9-A7BB-5CB96F036F28}" type="slidenum">
              <a:rPr b="0" lang="en-GB" sz="1800" spc="-1" strike="noStrike">
                <a:solidFill>
                  <a:schemeClr val="dk1"/>
                </a:solidFill>
                <a:latin typeface="Arial"/>
              </a:rPr>
              <a:t>&lt;number&gt;</a:t>
            </a:fld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body"/>
          </p:nvPr>
        </p:nvSpPr>
        <p:spPr>
          <a:xfrm>
            <a:off x="311760" y="4230720"/>
            <a:ext cx="5998320" cy="604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sldNum" idx="44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GB" sz="1800" spc="-1" strike="noStrike">
                <a:solidFill>
                  <a:schemeClr val="dk1"/>
                </a:solidFill>
                <a:latin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fld id="{FCF449B2-13DC-4460-957E-431C06A9971F}" type="slidenum">
              <a:rPr b="0" lang="en-GB" sz="1800" spc="-1" strike="noStrike">
                <a:solidFill>
                  <a:schemeClr val="dk1"/>
                </a:solidFill>
                <a:latin typeface="Arial"/>
              </a:rPr>
              <a:t>&lt;number&gt;</a:t>
            </a:fld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25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hyperlink" Target="https://pathfinder-heu.eu/" TargetMode="Externa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jpeg"/><Relationship Id="rId7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image" Target="../media/image3.png"/><Relationship Id="rId3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7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image" Target="../media/image2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4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image" Target="../media/image8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3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3.png"/><Relationship Id="rId5" Type="http://schemas.openxmlformats.org/officeDocument/2006/relationships/image" Target="../media/image16.png"/><Relationship Id="rId6" Type="http://schemas.openxmlformats.org/officeDocument/2006/relationships/image" Target="../media/image16.png"/><Relationship Id="rId7" Type="http://schemas.openxmlformats.org/officeDocument/2006/relationships/slideLayout" Target="../slideLayouts/slideLayout21.xml"/><Relationship Id="rId8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Relationship Id="rId8" Type="http://schemas.openxmlformats.org/officeDocument/2006/relationships/image" Target="../media/image24.png"/><Relationship Id="rId9" Type="http://schemas.openxmlformats.org/officeDocument/2006/relationships/image" Target="../media/image16.png"/><Relationship Id="rId10" Type="http://schemas.openxmlformats.org/officeDocument/2006/relationships/slideLayout" Target="../slideLayouts/slideLayout21.xml"/><Relationship Id="rId11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image" Target="../media/image3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slideLayout" Target="../slideLayouts/slideLayout14.xml"/><Relationship Id="rId5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image" Target="../media/image30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14.xml"/><Relationship Id="rId5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image" Target="../media/image3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14.xml"/><Relationship Id="rId5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33.png"/><Relationship Id="rId2" Type="http://schemas.openxmlformats.org/officeDocument/2006/relationships/image" Target="../media/image34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14.xml"/><Relationship Id="rId5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slideLayout" Target="../slideLayouts/slideLayout14.xml"/><Relationship Id="rId5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3.png"/><Relationship Id="rId3" Type="http://schemas.openxmlformats.org/officeDocument/2006/relationships/image" Target="../media/image35.jpeg"/><Relationship Id="rId4" Type="http://schemas.openxmlformats.org/officeDocument/2006/relationships/slideLayout" Target="../slideLayouts/slideLayout17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slideLayout" Target="../slideLayouts/slideLayout14.xml"/><Relationship Id="rId5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7.png"/><Relationship Id="rId3" Type="http://schemas.openxmlformats.org/officeDocument/2006/relationships/image" Target="../media/image38.png"/><Relationship Id="rId4" Type="http://schemas.openxmlformats.org/officeDocument/2006/relationships/slideLayout" Target="../slideLayouts/slideLayout14.xml"/><Relationship Id="rId5" Type="http://schemas.openxmlformats.org/officeDocument/2006/relationships/notesSlide" Target="../notesSlides/notesSlide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9.jpeg"/><Relationship Id="rId3" Type="http://schemas.openxmlformats.org/officeDocument/2006/relationships/image" Target="../media/image40.png"/><Relationship Id="rId4" Type="http://schemas.openxmlformats.org/officeDocument/2006/relationships/slideLayout" Target="../slideLayouts/slideLayout4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6.png"/><Relationship Id="rId3" Type="http://schemas.openxmlformats.org/officeDocument/2006/relationships/image" Target="../media/image6.png"/><Relationship Id="rId4" Type="http://schemas.openxmlformats.org/officeDocument/2006/relationships/slideLayout" Target="../slideLayouts/slideLayout4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41.png"/><Relationship Id="rId2" Type="http://schemas.openxmlformats.org/officeDocument/2006/relationships/image" Target="../media/image6.png"/><Relationship Id="rId3" Type="http://schemas.openxmlformats.org/officeDocument/2006/relationships/image" Target="../media/image3.png"/><Relationship Id="rId4" Type="http://schemas.openxmlformats.org/officeDocument/2006/relationships/image" Target="../media/image39.jpeg"/><Relationship Id="rId5" Type="http://schemas.openxmlformats.org/officeDocument/2006/relationships/slideLayout" Target="../slideLayouts/slideLayout14.xml"/><Relationship Id="rId6" Type="http://schemas.openxmlformats.org/officeDocument/2006/relationships/notesSlide" Target="../notesSlides/notesSlide20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hyperlink" Target="https://pathfinder-heu.eu/" TargetMode="External"/><Relationship Id="rId2" Type="http://schemas.openxmlformats.org/officeDocument/2006/relationships/hyperlink" Target="https://pathfinder-heu.eu/" TargetMode="External"/><Relationship Id="rId3" Type="http://schemas.openxmlformats.org/officeDocument/2006/relationships/hyperlink" Target="https://youtu.be/sPBuOGpDraE" TargetMode="External"/><Relationship Id="rId4" Type="http://schemas.openxmlformats.org/officeDocument/2006/relationships/hyperlink" Target="https://linktr.ee/eupathfinder" TargetMode="External"/><Relationship Id="rId5" Type="http://schemas.openxmlformats.org/officeDocument/2006/relationships/image" Target="../media/image39.jpeg"/><Relationship Id="rId6" Type="http://schemas.openxmlformats.org/officeDocument/2006/relationships/image" Target="../media/image2.png"/><Relationship Id="rId7" Type="http://schemas.openxmlformats.org/officeDocument/2006/relationships/image" Target="../media/image8.png"/><Relationship Id="rId8" Type="http://schemas.openxmlformats.org/officeDocument/2006/relationships/image" Target="../media/image42.png"/><Relationship Id="rId9" Type="http://schemas.openxmlformats.org/officeDocument/2006/relationships/slideLayout" Target="../slideLayouts/slideLayout4.xml"/><Relationship Id="rId10" Type="http://schemas.openxmlformats.org/officeDocument/2006/relationships/notesSlide" Target="../notesSlides/notesSlide2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539640" y="555480"/>
            <a:ext cx="7992360" cy="1079640"/>
          </a:xfrm>
          <a:prstGeom prst="rect">
            <a:avLst/>
          </a:prstGeom>
          <a:noFill/>
          <a:ln w="0">
            <a:noFill/>
          </a:ln>
          <a:effectLst>
            <a:outerShdw dist="12413" dir="1772326" blurRad="0" rotWithShape="0">
              <a:srgbClr val="586d2d"/>
            </a:outerShdw>
          </a:effectLst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ts val="3399"/>
              </a:lnSpc>
              <a:buNone/>
            </a:pPr>
            <a:r>
              <a:rPr b="1" lang="en-US" sz="2400" spc="-1" strike="noStrike">
                <a:solidFill>
                  <a:srgbClr val="b8cc24"/>
                </a:solidFill>
                <a:latin typeface="Microsoft YaHei"/>
                <a:ea typeface="Microsoft YaHei"/>
              </a:rPr>
              <a:t>Designing a prototype of a </a:t>
            </a:r>
            <a:br>
              <a:rPr sz="2400"/>
            </a:br>
            <a:r>
              <a:rPr b="1" lang="en-US" sz="2400" spc="-1" strike="noStrike">
                <a:solidFill>
                  <a:srgbClr val="b8cc24"/>
                </a:solidFill>
                <a:latin typeface="Microsoft YaHei"/>
                <a:ea typeface="Microsoft YaHei"/>
              </a:rPr>
              <a:t>European Forest Monitoring System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subTitle"/>
          </p:nvPr>
        </p:nvSpPr>
        <p:spPr>
          <a:xfrm>
            <a:off x="5004000" y="3291840"/>
            <a:ext cx="3888000" cy="575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r" defTabSz="9144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de-DE" sz="2000" spc="-1" strike="noStrike">
                <a:solidFill>
                  <a:schemeClr val="accent5">
                    <a:lumMod val="75000"/>
                  </a:schemeClr>
                </a:solidFill>
                <a:latin typeface="Microsoft YaHei"/>
                <a:ea typeface="Microsoft YaHei"/>
              </a:rPr>
              <a:t>Johannes Breidenbach et. al.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indent="0" algn="r" defTabSz="914400">
              <a:lnSpc>
                <a:spcPct val="100000"/>
              </a:lnSpc>
              <a:spcBef>
                <a:spcPts val="360"/>
              </a:spcBef>
              <a:buNone/>
              <a:tabLst>
                <a:tab algn="l" pos="0"/>
              </a:tabLst>
            </a:pPr>
            <a:r>
              <a:rPr b="0" lang="de-DE" sz="1800" spc="-1" strike="noStrike">
                <a:solidFill>
                  <a:schemeClr val="accent5">
                    <a:lumMod val="75000"/>
                  </a:schemeClr>
                </a:solidFill>
                <a:latin typeface="Microsoft YaHei"/>
                <a:ea typeface="Microsoft YaHei"/>
              </a:rPr>
              <a:t>job@nibio.no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indent="0" algn="r" defTabSz="914400">
              <a:lnSpc>
                <a:spcPct val="100000"/>
              </a:lnSpc>
              <a:spcBef>
                <a:spcPts val="221"/>
              </a:spcBef>
              <a:buNone/>
              <a:tabLst>
                <a:tab algn="l" pos="0"/>
              </a:tabLst>
            </a:pPr>
            <a:r>
              <a:rPr b="0" lang="de-DE" sz="1100" spc="-1" strike="noStrike" u="sng">
                <a:solidFill>
                  <a:schemeClr val="accent5">
                    <a:lumMod val="75000"/>
                  </a:schemeClr>
                </a:solidFill>
                <a:uFillTx/>
                <a:latin typeface="Microsoft YaHei"/>
                <a:ea typeface="Microsoft YaHei"/>
                <a:hlinkClick r:id="rId1"/>
              </a:rPr>
              <a:t>https://pathfinder-heu.eu/</a:t>
            </a:r>
            <a:endParaRPr b="0" lang="en-US" sz="11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4" name="Picture 2" descr=""/>
          <p:cNvPicPr/>
          <p:nvPr/>
        </p:nvPicPr>
        <p:blipFill>
          <a:blip r:embed="rId2"/>
          <a:stretch/>
        </p:blipFill>
        <p:spPr>
          <a:xfrm>
            <a:off x="462600" y="2355840"/>
            <a:ext cx="1876680" cy="1108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5" name="Picture 7" descr="Text&#10;&#10;Description automatically generated with medium confidence"/>
          <p:cNvPicPr/>
          <p:nvPr/>
        </p:nvPicPr>
        <p:blipFill>
          <a:blip r:embed="rId3"/>
          <a:stretch/>
        </p:blipFill>
        <p:spPr>
          <a:xfrm>
            <a:off x="0" y="4531680"/>
            <a:ext cx="1619280" cy="809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6" name="Google Shape;284;p30" descr=""/>
          <p:cNvPicPr/>
          <p:nvPr/>
        </p:nvPicPr>
        <p:blipFill>
          <a:blip r:embed="rId4"/>
          <a:stretch/>
        </p:blipFill>
        <p:spPr>
          <a:xfrm>
            <a:off x="3672720" y="4712400"/>
            <a:ext cx="1725840" cy="430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7" name="Picture 5" descr=""/>
          <p:cNvPicPr/>
          <p:nvPr/>
        </p:nvPicPr>
        <p:blipFill>
          <a:blip r:embed="rId5"/>
          <a:stretch/>
        </p:blipFill>
        <p:spPr>
          <a:xfrm>
            <a:off x="462600" y="3576960"/>
            <a:ext cx="1876680" cy="414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8" name="Picture 6" descr="Logo&#10;&#10;Description automatically generated with low confidence"/>
          <p:cNvPicPr/>
          <p:nvPr/>
        </p:nvPicPr>
        <p:blipFill>
          <a:blip r:embed="rId6"/>
          <a:stretch/>
        </p:blipFill>
        <p:spPr>
          <a:xfrm>
            <a:off x="8444520" y="4443840"/>
            <a:ext cx="699120" cy="6991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defTabSz="914400">
              <a:lnSpc>
                <a:spcPct val="100000"/>
              </a:lnSpc>
              <a:buNone/>
            </a:pPr>
            <a:r>
              <a:rPr b="0" lang="de-AT" sz="1800" spc="-1" strike="noStrike">
                <a:solidFill>
                  <a:schemeClr val="dk1"/>
                </a:solidFill>
                <a:latin typeface="Microsoft YaHei"/>
                <a:ea typeface="Microsoft YaHei"/>
              </a:rPr>
              <a:t>Goals of a European Forest Monitoring System (EFMS)</a:t>
            </a:r>
            <a:endParaRPr b="0" lang="de-DE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0" name="Rechteck 3"/>
          <p:cNvSpPr/>
          <p:nvPr/>
        </p:nvSpPr>
        <p:spPr>
          <a:xfrm>
            <a:off x="611640" y="1013760"/>
            <a:ext cx="7056360" cy="45360"/>
          </a:xfrm>
          <a:prstGeom prst="rect">
            <a:avLst/>
          </a:prstGeom>
          <a:gradFill rotWithShape="0">
            <a:gsLst>
              <a:gs pos="0">
                <a:srgbClr val="808946"/>
              </a:gs>
              <a:gs pos="50000">
                <a:srgbClr val="b6c464"/>
              </a:gs>
              <a:gs pos="100000">
                <a:srgbClr val="d8e875"/>
              </a:gs>
            </a:gsLst>
            <a:lin ang="108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720" bIns="72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AT" sz="1800" spc="-1" strike="noStrike">
              <a:solidFill>
                <a:srgbClr val="b8cc24"/>
              </a:solidFill>
              <a:latin typeface="Calibri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/>
          </p:nvPr>
        </p:nvSpPr>
        <p:spPr>
          <a:xfrm>
            <a:off x="683640" y="1131480"/>
            <a:ext cx="7272360" cy="3462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343080" indent="-343080" defTabSz="914400">
              <a:lnSpc>
                <a:spcPct val="100000"/>
              </a:lnSpc>
              <a:spcBef>
                <a:spcPts val="360"/>
              </a:spcBef>
              <a:buClr>
                <a:srgbClr val="77933c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Reliable annual estimates of forest attributes, e.g. C-stocks &amp; changes</a:t>
            </a:r>
            <a:endParaRPr b="0" lang="de-DE" sz="18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360"/>
              </a:spcBef>
              <a:buClr>
                <a:srgbClr val="77933c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Timely information</a:t>
            </a:r>
            <a:endParaRPr b="0" lang="de-DE" sz="18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281"/>
              </a:spcBef>
              <a:buClr>
                <a:srgbClr val="77933c"/>
              </a:buClr>
              <a:buFont typeface="Arial"/>
              <a:buChar char="–"/>
            </a:pPr>
            <a:r>
              <a:rPr b="0" lang="en-US" sz="1400" spc="-1" strike="noStrike">
                <a:solidFill>
                  <a:schemeClr val="dk1"/>
                </a:solidFill>
                <a:latin typeface="Calibri"/>
              </a:rPr>
              <a:t>Pan-European level</a:t>
            </a:r>
            <a:endParaRPr b="0" lang="de-DE" sz="14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281"/>
              </a:spcBef>
              <a:buClr>
                <a:srgbClr val="77933c"/>
              </a:buClr>
              <a:buFont typeface="Arial"/>
              <a:buChar char="–"/>
            </a:pPr>
            <a:r>
              <a:rPr b="0" lang="en-US" sz="1400" spc="-1" strike="noStrike">
                <a:solidFill>
                  <a:schemeClr val="dk1"/>
                </a:solidFill>
                <a:latin typeface="Calibri"/>
              </a:rPr>
              <a:t>Regions level, e.g. Mediterranean, the Alps, the Nordics, the European Union</a:t>
            </a:r>
            <a:endParaRPr b="0" lang="de-DE" sz="14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360"/>
              </a:spcBef>
              <a:buClr>
                <a:srgbClr val="77933c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High-resolution maps of forest attributes – </a:t>
            </a:r>
            <a:br>
              <a:rPr sz="1800"/>
            </a:b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enhance estimation accuracy, detect hotspots of change quickly</a:t>
            </a:r>
            <a:endParaRPr b="0" lang="de-DE" sz="18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360"/>
              </a:spcBef>
              <a:buClr>
                <a:srgbClr val="77933c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Primary purpose: inform transnational-level policymaking</a:t>
            </a:r>
            <a:endParaRPr b="0" lang="de-DE" sz="18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360"/>
              </a:spcBef>
              <a:buClr>
                <a:srgbClr val="77933c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Other uses: support local decision making, research, </a:t>
            </a:r>
            <a:br>
              <a:rPr sz="1800"/>
            </a:b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enhance business opportunities</a:t>
            </a:r>
            <a:endParaRPr b="0" lang="de-DE" sz="1800" spc="-1" strike="noStrike">
              <a:solidFill>
                <a:schemeClr val="dk1"/>
              </a:solidFill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360"/>
              </a:spcBef>
              <a:buNone/>
            </a:pPr>
            <a:endParaRPr b="0" lang="de-DE" sz="18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12" name="Picture 6" descr="Logo&#10;&#10;Description automatically generated with low confidence"/>
          <p:cNvPicPr/>
          <p:nvPr/>
        </p:nvPicPr>
        <p:blipFill>
          <a:blip r:embed="rId1"/>
          <a:stretch/>
        </p:blipFill>
        <p:spPr>
          <a:xfrm>
            <a:off x="8444520" y="4443840"/>
            <a:ext cx="699120" cy="699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3" name="Google Shape;284;p30" descr=""/>
          <p:cNvPicPr/>
          <p:nvPr/>
        </p:nvPicPr>
        <p:blipFill>
          <a:blip r:embed="rId2"/>
          <a:stretch/>
        </p:blipFill>
        <p:spPr>
          <a:xfrm>
            <a:off x="1440" y="4702680"/>
            <a:ext cx="1725840" cy="430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4" name="Picture 10" descr=""/>
          <p:cNvPicPr/>
          <p:nvPr/>
        </p:nvPicPr>
        <p:blipFill>
          <a:blip r:embed="rId3"/>
          <a:stretch/>
        </p:blipFill>
        <p:spPr>
          <a:xfrm>
            <a:off x="6780600" y="-439560"/>
            <a:ext cx="2363040" cy="23630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Picture 2" descr=""/>
          <p:cNvPicPr/>
          <p:nvPr/>
        </p:nvPicPr>
        <p:blipFill>
          <a:blip r:embed="rId1"/>
          <a:stretch/>
        </p:blipFill>
        <p:spPr>
          <a:xfrm>
            <a:off x="251640" y="843480"/>
            <a:ext cx="5434920" cy="384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6" name="Title 1"/>
          <p:cNvSpPr/>
          <p:nvPr/>
        </p:nvSpPr>
        <p:spPr>
          <a:xfrm>
            <a:off x="1740600" y="4752360"/>
            <a:ext cx="7723080" cy="48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defTabSz="914400">
              <a:lnSpc>
                <a:spcPct val="100000"/>
              </a:lnSpc>
            </a:pPr>
            <a:r>
              <a:rPr b="0" lang="en-GB" sz="1000" spc="-1" strike="noStrike">
                <a:solidFill>
                  <a:schemeClr val="dk1"/>
                </a:solidFill>
                <a:latin typeface="Arial"/>
              </a:rPr>
              <a:t>Curtsey Ryan Carroll, Uni Goettingen </a:t>
            </a:r>
            <a:endParaRPr b="0" lang="en-US" sz="10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17" name="Google Shape;284;p30" descr=""/>
          <p:cNvPicPr/>
          <p:nvPr/>
        </p:nvPicPr>
        <p:blipFill>
          <a:blip r:embed="rId2"/>
          <a:stretch/>
        </p:blipFill>
        <p:spPr>
          <a:xfrm>
            <a:off x="1440" y="4702680"/>
            <a:ext cx="1725840" cy="430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457200" y="583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rmAutofit/>
          </a:bodyPr>
          <a:p>
            <a:pPr indent="0">
              <a:lnSpc>
                <a:spcPct val="100000"/>
              </a:lnSpc>
              <a:buNone/>
            </a:pPr>
            <a:r>
              <a:rPr b="0" lang="de-AT" sz="1800" spc="-1" strike="noStrike">
                <a:solidFill>
                  <a:srgbClr val="000000"/>
                </a:solidFill>
                <a:latin typeface="Microsoft YaHei"/>
                <a:ea typeface="Microsoft YaHei"/>
              </a:rPr>
              <a:t>Most of Europe is annually covered by NFI data…</a:t>
            </a:r>
            <a:endParaRPr b="0" lang="de-DE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19" name="Inhaltsplatzhalter 4"/>
          <p:cNvSpPr/>
          <p:nvPr/>
        </p:nvSpPr>
        <p:spPr>
          <a:xfrm>
            <a:off x="4716000" y="1131480"/>
            <a:ext cx="4427640" cy="346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914400">
              <a:lnSpc>
                <a:spcPct val="100000"/>
              </a:lnSpc>
            </a:pPr>
            <a:r>
              <a:rPr b="0" lang="de-DE" sz="1800" spc="-1" strike="noStrike">
                <a:solidFill>
                  <a:srgbClr val="000000"/>
                </a:solidFill>
                <a:latin typeface="Arial"/>
                <a:ea typeface="Arial"/>
              </a:rPr>
              <a:t>… </a:t>
            </a:r>
            <a:r>
              <a:rPr b="0" lang="de-DE" sz="1800" spc="-1" strike="noStrike">
                <a:solidFill>
                  <a:srgbClr val="000000"/>
                </a:solidFill>
                <a:latin typeface="Arial"/>
                <a:ea typeface="Arial"/>
              </a:rPr>
              <a:t>economically efficient to use these data also in a EFMS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p14:dur="10"/>
    </mc:Choice>
    <mc:Fallback>
      <p:transition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650800" cy="856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defTabSz="914400">
              <a:lnSpc>
                <a:spcPct val="100000"/>
              </a:lnSpc>
              <a:buNone/>
            </a:pPr>
            <a:r>
              <a:rPr b="0" lang="de-AT" sz="1800" spc="-1" strike="noStrike">
                <a:solidFill>
                  <a:schemeClr val="dk1"/>
                </a:solidFill>
                <a:latin typeface="Microsoft YaHei"/>
                <a:ea typeface="Microsoft YaHei"/>
              </a:rPr>
              <a:t>Aim: Prototype of a European Forest Monitoring System (EFMS)</a:t>
            </a:r>
            <a:endParaRPr b="0" lang="de-DE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21" name="Rechteck 3"/>
          <p:cNvSpPr/>
          <p:nvPr/>
        </p:nvSpPr>
        <p:spPr>
          <a:xfrm>
            <a:off x="611640" y="1013760"/>
            <a:ext cx="7056360" cy="45360"/>
          </a:xfrm>
          <a:prstGeom prst="rect">
            <a:avLst/>
          </a:prstGeom>
          <a:gradFill rotWithShape="0">
            <a:gsLst>
              <a:gs pos="0">
                <a:srgbClr val="808946"/>
              </a:gs>
              <a:gs pos="50000">
                <a:srgbClr val="b6c464"/>
              </a:gs>
              <a:gs pos="100000">
                <a:srgbClr val="d8e875"/>
              </a:gs>
            </a:gsLst>
            <a:lin ang="108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720" bIns="72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AT" sz="1800" spc="-1" strike="noStrike">
              <a:solidFill>
                <a:srgbClr val="b8cc24"/>
              </a:solidFill>
              <a:latin typeface="Calibri"/>
            </a:endParaRPr>
          </a:p>
        </p:txBody>
      </p:sp>
      <p:pic>
        <p:nvPicPr>
          <p:cNvPr id="122" name="Picture 6" descr="Logo&#10;&#10;Description automatically generated with low confidence"/>
          <p:cNvPicPr/>
          <p:nvPr/>
        </p:nvPicPr>
        <p:blipFill>
          <a:blip r:embed="rId1"/>
          <a:stretch/>
        </p:blipFill>
        <p:spPr>
          <a:xfrm>
            <a:off x="8444520" y="4443840"/>
            <a:ext cx="699120" cy="699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3" name="Picture 8" descr="Text&#10;&#10;Description automatically generated with medium confidence"/>
          <p:cNvPicPr/>
          <p:nvPr/>
        </p:nvPicPr>
        <p:blipFill>
          <a:blip r:embed="rId2"/>
          <a:stretch/>
        </p:blipFill>
        <p:spPr>
          <a:xfrm>
            <a:off x="0" y="4531680"/>
            <a:ext cx="1619280" cy="809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4" name="Picture 9" descr="Logo&#10;&#10;Description automatically generated"/>
          <p:cNvPicPr/>
          <p:nvPr/>
        </p:nvPicPr>
        <p:blipFill>
          <a:blip r:embed="rId3"/>
          <a:stretch/>
        </p:blipFill>
        <p:spPr>
          <a:xfrm>
            <a:off x="3827520" y="4771800"/>
            <a:ext cx="1488600" cy="371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5" name="Picture 2" descr=""/>
          <p:cNvPicPr/>
          <p:nvPr/>
        </p:nvPicPr>
        <p:blipFill>
          <a:blip r:embed="rId4"/>
          <a:srcRect l="0" t="8275" r="0" b="0"/>
          <a:stretch/>
        </p:blipFill>
        <p:spPr>
          <a:xfrm>
            <a:off x="3618360" y="1093320"/>
            <a:ext cx="5346000" cy="3500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6" name="PlaceHolder 2"/>
          <p:cNvSpPr>
            <a:spLocks noGrp="1"/>
          </p:cNvSpPr>
          <p:nvPr>
            <p:ph/>
          </p:nvPr>
        </p:nvSpPr>
        <p:spPr>
          <a:xfrm>
            <a:off x="251640" y="1200240"/>
            <a:ext cx="3575520" cy="3394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343080" indent="-34308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1600" spc="-1" strike="noStrike">
                <a:solidFill>
                  <a:schemeClr val="dk1"/>
                </a:solidFill>
                <a:latin typeface="Calibri"/>
              </a:rPr>
              <a:t>A bottom-up system integrating NFIs/ICPF and remote sensing</a:t>
            </a:r>
            <a:endParaRPr b="0" lang="de-DE" sz="16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•"/>
            </a:pPr>
            <a:r>
              <a:rPr b="0" lang="nb-NO" sz="1600" spc="-1" strike="noStrike">
                <a:solidFill>
                  <a:schemeClr val="dk1"/>
                </a:solidFill>
                <a:latin typeface="Calibri"/>
              </a:rPr>
              <a:t>Harmonized European </a:t>
            </a:r>
            <a:r>
              <a:rPr b="0" lang="nb-NO" sz="1600" spc="-1" strike="noStrike" u="sng">
                <a:solidFill>
                  <a:schemeClr val="dk1"/>
                </a:solidFill>
                <a:uFillTx/>
                <a:latin typeface="Calibri"/>
              </a:rPr>
              <a:t>and</a:t>
            </a:r>
            <a:r>
              <a:rPr b="0" lang="nb-NO" sz="1600" spc="-1" strike="noStrike">
                <a:solidFill>
                  <a:schemeClr val="dk1"/>
                </a:solidFill>
                <a:latin typeface="Calibri"/>
              </a:rPr>
              <a:t> national forest information</a:t>
            </a:r>
            <a:endParaRPr b="0" lang="de-DE" sz="16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de-DE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/>
          </p:nvPr>
        </p:nvSpPr>
        <p:spPr>
          <a:xfrm>
            <a:off x="457200" y="1200240"/>
            <a:ext cx="8229240" cy="3394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29" name="Picture 5" descr=""/>
          <p:cNvPicPr/>
          <p:nvPr/>
        </p:nvPicPr>
        <p:blipFill>
          <a:blip r:embed="rId1"/>
          <a:stretch/>
        </p:blipFill>
        <p:spPr>
          <a:xfrm>
            <a:off x="3575520" y="82800"/>
            <a:ext cx="5746680" cy="4675320"/>
          </a:xfrm>
          <a:prstGeom prst="rect">
            <a:avLst/>
          </a:prstGeom>
          <a:noFill/>
          <a:ln w="0">
            <a:noFill/>
          </a:ln>
        </p:spPr>
      </p:pic>
      <p:graphicFrame>
        <p:nvGraphicFramePr>
          <p:cNvPr id="130" name="Table 6"/>
          <p:cNvGraphicFramePr/>
          <p:nvPr/>
        </p:nvGraphicFramePr>
        <p:xfrm>
          <a:off x="92880" y="892440"/>
          <a:ext cx="3399840" cy="3433320"/>
        </p:xfrm>
        <a:graphic>
          <a:graphicData uri="http://schemas.openxmlformats.org/drawingml/2006/table">
            <a:tbl>
              <a:tblPr/>
              <a:tblGrid>
                <a:gridCol w="608040"/>
                <a:gridCol w="528480"/>
                <a:gridCol w="671400"/>
                <a:gridCol w="585720"/>
                <a:gridCol w="464040"/>
                <a:gridCol w="541440"/>
              </a:tblGrid>
              <a:tr h="416160">
                <a:tc>
                  <a:txBody>
                    <a:bodyPr lIns="18000" rIns="18000" tIns="9000" bIns="900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fi-FI" sz="10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Country</a:t>
                      </a:r>
                      <a:endParaRPr b="0" lang="en-US" sz="1000" spc="-1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anchor="ctr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38160">
                      <a:solidFill>
                        <a:srgbClr val="eeeeee"/>
                      </a:solidFill>
                      <a:prstDash val="solid"/>
                    </a:lnB>
                    <a:solidFill>
                      <a:srgbClr val="39b54a"/>
                    </a:solidFill>
                  </a:tcPr>
                </a:tc>
                <a:tc>
                  <a:txBody>
                    <a:bodyPr lIns="18000" rIns="18000" tIns="9000" bIns="900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fi-FI" sz="10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FB1</a:t>
                      </a:r>
                      <a:endParaRPr b="0" lang="en-US" sz="1000" spc="-1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anchor="ctr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38160">
                      <a:solidFill>
                        <a:srgbClr val="eeeeee"/>
                      </a:solidFill>
                      <a:prstDash val="solid"/>
                    </a:lnB>
                    <a:solidFill>
                      <a:srgbClr val="39b54a"/>
                    </a:solidFill>
                  </a:tcPr>
                </a:tc>
                <a:tc>
                  <a:txBody>
                    <a:bodyPr lIns="18000" rIns="18000" tIns="9000" bIns="900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fi-FI" sz="10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FB2</a:t>
                      </a:r>
                      <a:endParaRPr b="0" lang="en-US" sz="1000" spc="-1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fi-FI" sz="10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(DBH, SC)</a:t>
                      </a:r>
                      <a:endParaRPr b="0" lang="en-US" sz="1000" spc="-1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anchor="ctr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38160">
                      <a:solidFill>
                        <a:srgbClr val="eeeeee"/>
                      </a:solidFill>
                      <a:prstDash val="solid"/>
                    </a:lnB>
                    <a:solidFill>
                      <a:srgbClr val="39b54a"/>
                    </a:solidFill>
                  </a:tcPr>
                </a:tc>
                <a:tc>
                  <a:txBody>
                    <a:bodyPr lIns="18000" rIns="18000" tIns="9000" bIns="900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fi-FI" sz="10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FB3 </a:t>
                      </a:r>
                      <a:endParaRPr b="0" lang="en-US" sz="1000" spc="-1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fi-FI" sz="10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(BA)</a:t>
                      </a:r>
                      <a:endParaRPr b="0" lang="en-US" sz="1000" spc="-1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anchor="ctr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38160">
                      <a:solidFill>
                        <a:srgbClr val="eeeeee"/>
                      </a:solidFill>
                      <a:prstDash val="solid"/>
                    </a:lnB>
                    <a:solidFill>
                      <a:srgbClr val="39b54a"/>
                    </a:solidFill>
                  </a:tcPr>
                </a:tc>
                <a:tc>
                  <a:txBody>
                    <a:bodyPr lIns="18000" rIns="18000" tIns="9000" bIns="900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fi-FI" sz="10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FB4 </a:t>
                      </a:r>
                      <a:endParaRPr b="0" lang="en-US" sz="1000" spc="-1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fi-FI" sz="10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(H)</a:t>
                      </a:r>
                      <a:endParaRPr b="0" lang="en-US" sz="1000" spc="-1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anchor="ctr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38160">
                      <a:solidFill>
                        <a:srgbClr val="eeeeee"/>
                      </a:solidFill>
                      <a:prstDash val="solid"/>
                    </a:lnB>
                    <a:solidFill>
                      <a:srgbClr val="39b54a"/>
                    </a:solidFill>
                  </a:tcPr>
                </a:tc>
                <a:tc>
                  <a:txBody>
                    <a:bodyPr lIns="18000" rIns="18000" tIns="9000" bIns="900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fi-FI" sz="10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FB5</a:t>
                      </a:r>
                      <a:endParaRPr b="0" lang="en-US" sz="1000" spc="-1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fi-FI" sz="10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(gai/nai)</a:t>
                      </a:r>
                      <a:endParaRPr b="0" lang="en-US" sz="1000" spc="-1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anchor="ctr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38160">
                      <a:solidFill>
                        <a:srgbClr val="eeeeee"/>
                      </a:solidFill>
                      <a:prstDash val="solid"/>
                    </a:lnB>
                    <a:solidFill>
                      <a:srgbClr val="39b54a"/>
                    </a:solidFill>
                  </a:tcPr>
                </a:tc>
              </a:tr>
              <a:tr h="200880">
                <a:tc>
                  <a:txBody>
                    <a:bodyPr lIns="18000" rIns="18000" tIns="9000" bIns="900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fi-FI" sz="10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AT</a:t>
                      </a:r>
                      <a:endParaRPr b="0" lang="en-US" sz="1000" spc="-1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anchor="ctr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3816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39b54a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5749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3816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cee5cf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1482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3816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cee5cf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1482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3816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cee5cf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1482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3816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cee5cf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1317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3816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cee5cf"/>
                    </a:solidFill>
                  </a:tcPr>
                </a:tc>
              </a:tr>
              <a:tr h="200880">
                <a:tc>
                  <a:txBody>
                    <a:bodyPr lIns="18000" rIns="18000" tIns="9000" bIns="900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fi-FI" sz="10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BE</a:t>
                      </a:r>
                      <a:endParaRPr b="0" lang="en-US" sz="1000" spc="-1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anchor="ctr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39b54a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1061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e8f2e8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1061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e8f2e8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endParaRPr b="0" lang="fi-FI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e8f2e8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endParaRPr b="0" lang="fi-FI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e8f2e8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499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e8f2e8"/>
                    </a:solidFill>
                  </a:tcPr>
                </a:tc>
              </a:tr>
              <a:tr h="200880">
                <a:tc>
                  <a:txBody>
                    <a:bodyPr lIns="18000" rIns="18000" tIns="9000" bIns="900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fi-FI" sz="10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CH</a:t>
                      </a:r>
                      <a:endParaRPr b="0" lang="en-US" sz="1000" spc="-1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anchor="ctr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39b54a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2624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cee5cf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2624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cee5cf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2624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cee5cf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endParaRPr b="0" lang="fi-FI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cee5cf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2170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cee5cf"/>
                    </a:solidFill>
                  </a:tcPr>
                </a:tc>
              </a:tr>
              <a:tr h="200880">
                <a:tc>
                  <a:txBody>
                    <a:bodyPr lIns="18000" rIns="18000" tIns="9000" bIns="900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fi-FI" sz="10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CZ</a:t>
                      </a:r>
                      <a:endParaRPr b="0" lang="en-US" sz="1000" spc="-1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anchor="ctr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39b54a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5022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e8f2e8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5021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e8f2e8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5021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e8f2e8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endParaRPr b="0" lang="fi-FI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e8f2e8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2206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e8f2e8"/>
                    </a:solidFill>
                  </a:tcPr>
                </a:tc>
              </a:tr>
              <a:tr h="200880">
                <a:tc>
                  <a:txBody>
                    <a:bodyPr lIns="18000" rIns="18000" tIns="9000" bIns="900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fi-FI" sz="10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DE</a:t>
                      </a:r>
                      <a:endParaRPr b="0" lang="en-US" sz="1000" spc="-1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anchor="ctr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39b54a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6186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cee5cf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6186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cee5cf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6186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cee5cf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6186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cee5cf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5799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cee5cf"/>
                    </a:solidFill>
                  </a:tcPr>
                </a:tc>
              </a:tr>
              <a:tr h="200880">
                <a:tc>
                  <a:txBody>
                    <a:bodyPr lIns="18000" rIns="18000" tIns="9000" bIns="900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fi-FI" sz="10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ES</a:t>
                      </a:r>
                      <a:endParaRPr b="0" lang="en-US" sz="1000" spc="-1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anchor="ctr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39b54a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14454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e8f2e8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14259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e8f2e8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13875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e8f2e8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13875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e8f2e8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8377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e8f2e8"/>
                    </a:solidFill>
                  </a:tcPr>
                </a:tc>
              </a:tr>
              <a:tr h="200880">
                <a:tc>
                  <a:txBody>
                    <a:bodyPr lIns="18000" rIns="18000" tIns="9000" bIns="900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fi-FI" sz="10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FI</a:t>
                      </a:r>
                      <a:endParaRPr b="0" lang="en-US" sz="1000" spc="-1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anchor="ctr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39b54a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16545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cee5cf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16545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cee5cf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16545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cee5cf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endParaRPr b="0" lang="fi-FI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cee5cf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endParaRPr b="0" lang="fi-FI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cee5cf"/>
                    </a:solidFill>
                  </a:tcPr>
                </a:tc>
              </a:tr>
              <a:tr h="200880">
                <a:tc>
                  <a:txBody>
                    <a:bodyPr lIns="18000" rIns="18000" tIns="9000" bIns="900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fi-FI" sz="10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FR</a:t>
                      </a:r>
                      <a:endParaRPr b="0" lang="en-US" sz="1000" spc="-1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anchor="ctr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39b54a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15845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e8f2e8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15845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e8f2e8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15845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e8f2e8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15845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e8f2e8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endParaRPr b="0" lang="fi-FI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e8f2e8"/>
                    </a:solidFill>
                  </a:tcPr>
                </a:tc>
              </a:tr>
              <a:tr h="200880">
                <a:tc>
                  <a:txBody>
                    <a:bodyPr lIns="18000" rIns="18000" tIns="9000" bIns="900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fi-FI" sz="10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IE</a:t>
                      </a:r>
                      <a:endParaRPr b="0" lang="en-US" sz="1000" spc="-1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anchor="ctr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39b54a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1509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cee5cf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1509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cee5cf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1509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cee5cf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1509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cee5cf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1489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cee5cf"/>
                    </a:solidFill>
                  </a:tcPr>
                </a:tc>
              </a:tr>
              <a:tr h="200880">
                <a:tc>
                  <a:txBody>
                    <a:bodyPr lIns="18000" rIns="18000" tIns="9000" bIns="900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fi-FI" sz="10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IT</a:t>
                      </a:r>
                      <a:endParaRPr b="0" lang="en-US" sz="1000" spc="-1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anchor="ctr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39b54a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6688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e8f2e8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6656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e8f2e8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endParaRPr b="0" lang="fi-FI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e8f2e8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endParaRPr b="0" lang="fi-FI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e8f2e8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6536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e8f2e8"/>
                    </a:solidFill>
                  </a:tcPr>
                </a:tc>
              </a:tr>
              <a:tr h="200880">
                <a:tc>
                  <a:txBody>
                    <a:bodyPr lIns="18000" rIns="18000" tIns="9000" bIns="900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fi-FI" sz="10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NO</a:t>
                      </a:r>
                      <a:endParaRPr b="0" lang="en-US" sz="1000" spc="-1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anchor="ctr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39b54a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7024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cee5cf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6575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cee5cf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6575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cee5cf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6575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cee5cf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6705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cee5cf"/>
                    </a:solidFill>
                  </a:tcPr>
                </a:tc>
              </a:tr>
              <a:tr h="200880">
                <a:tc>
                  <a:txBody>
                    <a:bodyPr lIns="18000" rIns="18000" tIns="9000" bIns="900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fi-FI" sz="10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PL</a:t>
                      </a:r>
                      <a:endParaRPr b="0" lang="en-US" sz="1000" spc="-1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anchor="ctr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39b54a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18802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e8f2e8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endParaRPr b="0" lang="fi-FI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e8f2e8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endParaRPr b="0" lang="fi-FI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e8f2e8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endParaRPr b="0" lang="fi-FI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e8f2e8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endParaRPr b="0" lang="fi-FI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e8f2e8"/>
                    </a:solidFill>
                  </a:tcPr>
                </a:tc>
              </a:tr>
              <a:tr h="200880">
                <a:tc>
                  <a:txBody>
                    <a:bodyPr lIns="18000" rIns="18000" tIns="9000" bIns="900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fi-FI" sz="10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SE</a:t>
                      </a:r>
                      <a:endParaRPr b="0" lang="en-US" sz="1000" spc="-1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anchor="ctr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39b54a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17299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cee5cf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17299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cee5cf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endParaRPr b="0" lang="fi-FI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cee5cf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endParaRPr b="0" lang="fi-FI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cee5cf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9973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cee5cf"/>
                    </a:solidFill>
                  </a:tcPr>
                </a:tc>
              </a:tr>
              <a:tr h="200880">
                <a:tc>
                  <a:txBody>
                    <a:bodyPr lIns="18000" rIns="18000" tIns="9000" bIns="900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fi-FI" sz="10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SI</a:t>
                      </a:r>
                      <a:endParaRPr b="0" lang="en-US" sz="1000" spc="-1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anchor="ctr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39b54a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0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736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e8f2e8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endParaRPr b="0" lang="fi-FI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e8f2e8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endParaRPr b="0" lang="fi-FI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e8f2e8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endParaRPr b="0" lang="fi-FI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e8f2e8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endParaRPr b="0" lang="fi-FI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e8f2e8"/>
                    </a:solidFill>
                  </a:tcPr>
                </a:tc>
              </a:tr>
              <a:tr h="200880">
                <a:tc>
                  <a:txBody>
                    <a:bodyPr lIns="18000" rIns="18000" tIns="9000" bIns="900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endParaRPr b="0" lang="fi-FI" sz="1000" spc="-1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anchor="ctr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39b54a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1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119544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cee5cf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1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95062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cee5cf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1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69662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cee5cf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1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45473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cee5cf"/>
                    </a:solidFill>
                  </a:tcPr>
                </a:tc>
                <a:tc>
                  <a:txBody>
                    <a:bodyPr lIns="18000" rIns="18000" tIns="9000" bIns="9000" anchor="b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1" lang="fi-FI" sz="10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45071</a:t>
                      </a:r>
                      <a:endParaRPr b="0" lang="en-US" sz="1000" spc="-1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b" marL="18000" marR="18000">
                    <a:lnL w="12240">
                      <a:solidFill>
                        <a:srgbClr val="eeeeee"/>
                      </a:solidFill>
                      <a:prstDash val="solid"/>
                    </a:lnL>
                    <a:lnR w="12240">
                      <a:solidFill>
                        <a:srgbClr val="eeeeee"/>
                      </a:solidFill>
                      <a:prstDash val="solid"/>
                    </a:lnR>
                    <a:lnT w="12240">
                      <a:solidFill>
                        <a:srgbClr val="eeeeee"/>
                      </a:solidFill>
                      <a:prstDash val="solid"/>
                    </a:lnT>
                    <a:lnB w="12240">
                      <a:solidFill>
                        <a:srgbClr val="eeeeee"/>
                      </a:solidFill>
                      <a:prstDash val="solid"/>
                    </a:lnB>
                    <a:solidFill>
                      <a:srgbClr val="cee5cf"/>
                    </a:solidFill>
                  </a:tcPr>
                </a:tc>
              </a:tr>
            </a:tbl>
          </a:graphicData>
        </a:graphic>
      </p:graphicFrame>
      <p:sp>
        <p:nvSpPr>
          <p:cNvPr id="131" name="Title 1"/>
          <p:cNvSpPr/>
          <p:nvPr/>
        </p:nvSpPr>
        <p:spPr>
          <a:xfrm>
            <a:off x="414000" y="43560"/>
            <a:ext cx="7723080" cy="684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 fontScale="55000" lnSpcReduction="20000"/>
          </a:bodyPr>
          <a:p>
            <a:pPr defTabSz="914400">
              <a:lnSpc>
                <a:spcPct val="100000"/>
              </a:lnSpc>
            </a:pPr>
            <a:r>
              <a:rPr b="0" lang="en-GB" sz="4400" spc="-1" strike="noStrike">
                <a:solidFill>
                  <a:schemeClr val="dk1"/>
                </a:solidFill>
                <a:latin typeface="Calibri"/>
              </a:rPr>
              <a:t>Harmonized NFI data combined with </a:t>
            </a:r>
            <a:br>
              <a:rPr sz="4400"/>
            </a:br>
            <a:r>
              <a:rPr b="0" lang="en-GB" sz="4400" spc="-1" strike="noStrike">
                <a:solidFill>
                  <a:schemeClr val="dk1"/>
                </a:solidFill>
                <a:latin typeface="Calibri"/>
              </a:rPr>
              <a:t>Sentinel2 data</a:t>
            </a:r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2" name="Title 1"/>
          <p:cNvSpPr/>
          <p:nvPr/>
        </p:nvSpPr>
        <p:spPr>
          <a:xfrm>
            <a:off x="2104920" y="4731480"/>
            <a:ext cx="7723080" cy="48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defTabSz="914400">
              <a:lnSpc>
                <a:spcPct val="100000"/>
              </a:lnSpc>
            </a:pPr>
            <a:r>
              <a:rPr b="0" lang="en-GB" sz="1000" spc="-1" strike="noStrike">
                <a:solidFill>
                  <a:schemeClr val="dk1"/>
                </a:solidFill>
                <a:latin typeface="Calibri"/>
              </a:rPr>
              <a:t>Curtsey Jukka </a:t>
            </a:r>
            <a:r>
              <a:rPr b="0" lang="de-DE" sz="1000" spc="-1" strike="noStrike">
                <a:solidFill>
                  <a:schemeClr val="dk1"/>
                </a:solidFill>
                <a:latin typeface="Calibri"/>
              </a:rPr>
              <a:t>Miettinen, VTT</a:t>
            </a:r>
            <a:r>
              <a:rPr b="0" lang="en-GB" sz="1000" spc="-1" strike="noStrike">
                <a:solidFill>
                  <a:schemeClr val="dk1"/>
                </a:solidFill>
                <a:latin typeface="Calibri"/>
              </a:rPr>
              <a:t> </a:t>
            </a:r>
            <a:endParaRPr b="0" lang="en-US" sz="10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33" name="Google Shape;284;p30" descr=""/>
          <p:cNvPicPr/>
          <p:nvPr/>
        </p:nvPicPr>
        <p:blipFill>
          <a:blip r:embed="rId2"/>
          <a:stretch/>
        </p:blipFill>
        <p:spPr>
          <a:xfrm>
            <a:off x="1440" y="4702680"/>
            <a:ext cx="1725840" cy="4309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defTabSz="914400">
              <a:lnSpc>
                <a:spcPct val="100000"/>
              </a:lnSpc>
              <a:buNone/>
            </a:pPr>
            <a:r>
              <a:rPr b="0" lang="de-AT" sz="1800" spc="-1" strike="noStrike">
                <a:solidFill>
                  <a:schemeClr val="dk1"/>
                </a:solidFill>
                <a:latin typeface="Microsoft YaHei"/>
                <a:ea typeface="Microsoft YaHei"/>
              </a:rPr>
              <a:t>Mapping and estimation</a:t>
            </a:r>
            <a:endParaRPr b="0" lang="de-DE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35" name="Rechteck 3"/>
          <p:cNvSpPr/>
          <p:nvPr/>
        </p:nvSpPr>
        <p:spPr>
          <a:xfrm>
            <a:off x="611640" y="1013760"/>
            <a:ext cx="7056360" cy="45360"/>
          </a:xfrm>
          <a:prstGeom prst="rect">
            <a:avLst/>
          </a:prstGeom>
          <a:gradFill rotWithShape="0">
            <a:gsLst>
              <a:gs pos="0">
                <a:srgbClr val="808946"/>
              </a:gs>
              <a:gs pos="50000">
                <a:srgbClr val="b6c464"/>
              </a:gs>
              <a:gs pos="100000">
                <a:srgbClr val="d8e875"/>
              </a:gs>
            </a:gsLst>
            <a:lin ang="108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720" bIns="72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AT" sz="1800" spc="-1" strike="noStrike">
              <a:solidFill>
                <a:srgbClr val="b8cc24"/>
              </a:solidFill>
              <a:latin typeface="Calibri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/>
          </p:nvPr>
        </p:nvSpPr>
        <p:spPr>
          <a:xfrm>
            <a:off x="1403640" y="1131480"/>
            <a:ext cx="6552360" cy="3462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343080" indent="-343080" defTabSz="914400">
              <a:lnSpc>
                <a:spcPct val="100000"/>
              </a:lnSpc>
              <a:spcBef>
                <a:spcPts val="360"/>
              </a:spcBef>
              <a:buClr>
                <a:srgbClr val="77933c"/>
              </a:buClr>
              <a:buFont typeface="Arial"/>
              <a:buChar char="•"/>
            </a:pPr>
            <a:r>
              <a:rPr b="0" lang="de-DE" sz="1800" spc="-1" strike="noStrike">
                <a:solidFill>
                  <a:schemeClr val="dk1"/>
                </a:solidFill>
                <a:latin typeface="Calibri"/>
              </a:rPr>
              <a:t>Pan-European maps combining NFI and sattellite data for 2020</a:t>
            </a:r>
            <a:endParaRPr b="0" lang="de-DE" sz="18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360"/>
              </a:spcBef>
              <a:buClr>
                <a:srgbClr val="77933c"/>
              </a:buClr>
              <a:buFont typeface="Arial"/>
              <a:buChar char="•"/>
            </a:pPr>
            <a:r>
              <a:rPr b="0" lang="de-DE" sz="1800" spc="-1" strike="noStrike">
                <a:solidFill>
                  <a:schemeClr val="dk1"/>
                </a:solidFill>
                <a:latin typeface="Calibri"/>
              </a:rPr>
              <a:t>10 m resolution</a:t>
            </a:r>
            <a:endParaRPr b="0" lang="de-DE" sz="18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37" name="Picture 6" descr="Logo&#10;&#10;Description automatically generated with low confidence"/>
          <p:cNvPicPr/>
          <p:nvPr/>
        </p:nvPicPr>
        <p:blipFill>
          <a:blip r:embed="rId1"/>
          <a:stretch/>
        </p:blipFill>
        <p:spPr>
          <a:xfrm>
            <a:off x="8444520" y="4443840"/>
            <a:ext cx="699120" cy="699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8" name="Picture 9" descr="Logo&#10;&#10;Description automatically generated"/>
          <p:cNvPicPr/>
          <p:nvPr/>
        </p:nvPicPr>
        <p:blipFill>
          <a:blip r:embed="rId2"/>
          <a:stretch/>
        </p:blipFill>
        <p:spPr>
          <a:xfrm>
            <a:off x="3827520" y="4771800"/>
            <a:ext cx="1488600" cy="371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9" name="Picture 5" descr=""/>
          <p:cNvPicPr/>
          <p:nvPr/>
        </p:nvPicPr>
        <p:blipFill>
          <a:blip r:embed="rId3"/>
          <a:srcRect l="31117" t="10514" r="48878" b="58770"/>
          <a:stretch/>
        </p:blipFill>
        <p:spPr>
          <a:xfrm>
            <a:off x="0" y="1222920"/>
            <a:ext cx="1295640" cy="1420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0" name="Picture 7" descr=""/>
          <p:cNvPicPr/>
          <p:nvPr/>
        </p:nvPicPr>
        <p:blipFill>
          <a:blip r:embed="rId4"/>
          <a:stretch/>
        </p:blipFill>
        <p:spPr>
          <a:xfrm>
            <a:off x="1979640" y="2043360"/>
            <a:ext cx="5492520" cy="3099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1" name="Google Shape;284;p30" descr=""/>
          <p:cNvPicPr/>
          <p:nvPr/>
        </p:nvPicPr>
        <p:blipFill>
          <a:blip r:embed="rId5"/>
          <a:stretch/>
        </p:blipFill>
        <p:spPr>
          <a:xfrm>
            <a:off x="1440" y="4702680"/>
            <a:ext cx="1725840" cy="4309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Picture 14" descr=""/>
          <p:cNvPicPr/>
          <p:nvPr/>
        </p:nvPicPr>
        <p:blipFill>
          <a:blip r:embed="rId1"/>
          <a:stretch/>
        </p:blipFill>
        <p:spPr>
          <a:xfrm>
            <a:off x="6142320" y="1519920"/>
            <a:ext cx="2882880" cy="3503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3" name="Picture 12" descr=""/>
          <p:cNvPicPr/>
          <p:nvPr/>
        </p:nvPicPr>
        <p:blipFill>
          <a:blip r:embed="rId2"/>
          <a:stretch/>
        </p:blipFill>
        <p:spPr>
          <a:xfrm>
            <a:off x="3048120" y="147600"/>
            <a:ext cx="2902320" cy="3509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4" name="Picture 3" descr=""/>
          <p:cNvPicPr/>
          <p:nvPr/>
        </p:nvPicPr>
        <p:blipFill>
          <a:blip r:embed="rId3"/>
          <a:stretch/>
        </p:blipFill>
        <p:spPr>
          <a:xfrm>
            <a:off x="34560" y="1135800"/>
            <a:ext cx="2902320" cy="3557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5" name="Google Shape;284;p30" descr=""/>
          <p:cNvPicPr/>
          <p:nvPr/>
        </p:nvPicPr>
        <p:blipFill>
          <a:blip r:embed="rId4"/>
          <a:stretch/>
        </p:blipFill>
        <p:spPr>
          <a:xfrm>
            <a:off x="1440" y="4702680"/>
            <a:ext cx="1725840" cy="430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6" name="Picture 11" descr=""/>
          <p:cNvPicPr/>
          <p:nvPr/>
        </p:nvPicPr>
        <p:blipFill>
          <a:blip r:embed="rId5"/>
          <a:stretch/>
        </p:blipFill>
        <p:spPr>
          <a:xfrm>
            <a:off x="3373920" y="4046400"/>
            <a:ext cx="1697760" cy="148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7" name="TextBox 28"/>
          <p:cNvSpPr/>
          <p:nvPr/>
        </p:nvSpPr>
        <p:spPr>
          <a:xfrm>
            <a:off x="6753960" y="858960"/>
            <a:ext cx="1917000" cy="27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GB" sz="1200" spc="-1" strike="noStrike">
                <a:solidFill>
                  <a:srgbClr val="000000"/>
                </a:solidFill>
                <a:latin typeface="Arial"/>
              </a:rPr>
              <a:t>0             H (dm)         500</a:t>
            </a:r>
            <a:endParaRPr b="0" lang="en-US" sz="1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8" name="TextBox 29"/>
          <p:cNvSpPr/>
          <p:nvPr/>
        </p:nvSpPr>
        <p:spPr>
          <a:xfrm>
            <a:off x="3290760" y="3813840"/>
            <a:ext cx="1874160" cy="27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GB" sz="1200" spc="-1" strike="noStrike">
                <a:solidFill>
                  <a:srgbClr val="000000"/>
                </a:solidFill>
                <a:latin typeface="Arial"/>
              </a:rPr>
              <a:t>0         BA (m2/ha)       70</a:t>
            </a:r>
            <a:endParaRPr b="0" lang="en-US" sz="1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9" name="TextBox 30"/>
          <p:cNvSpPr/>
          <p:nvPr/>
        </p:nvSpPr>
        <p:spPr>
          <a:xfrm>
            <a:off x="3285720" y="4149360"/>
            <a:ext cx="1907640" cy="27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GB" sz="1200" spc="-1" strike="noStrike">
                <a:solidFill>
                  <a:srgbClr val="000000"/>
                </a:solidFill>
                <a:latin typeface="Arial"/>
              </a:rPr>
              <a:t>0          DBH  (cm)        80</a:t>
            </a:r>
            <a:endParaRPr b="0" lang="en-US" sz="1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0" name="TextBox 7"/>
          <p:cNvSpPr/>
          <p:nvPr/>
        </p:nvSpPr>
        <p:spPr>
          <a:xfrm>
            <a:off x="127800" y="1629720"/>
            <a:ext cx="104220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fi-FI" sz="1400" spc="-1" strike="noStrike">
                <a:solidFill>
                  <a:srgbClr val="000000"/>
                </a:solidFill>
                <a:latin typeface="Arial"/>
              </a:rPr>
              <a:t>Basal Area</a:t>
            </a:r>
            <a:endParaRPr b="0" lang="en-US" sz="1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1" name="TextBox 8"/>
          <p:cNvSpPr/>
          <p:nvPr/>
        </p:nvSpPr>
        <p:spPr>
          <a:xfrm>
            <a:off x="3208320" y="717120"/>
            <a:ext cx="105264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fi-FI" sz="1400" spc="-1" strike="noStrike">
                <a:solidFill>
                  <a:srgbClr val="000000"/>
                </a:solidFill>
                <a:latin typeface="Arial"/>
              </a:rPr>
              <a:t>Mean DBH</a:t>
            </a:r>
            <a:endParaRPr b="0" lang="en-US" sz="1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2" name="TextBox 10"/>
          <p:cNvSpPr/>
          <p:nvPr/>
        </p:nvSpPr>
        <p:spPr>
          <a:xfrm>
            <a:off x="6357600" y="1974600"/>
            <a:ext cx="69624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fi-FI" sz="1400" spc="-1" strike="noStrike">
                <a:solidFill>
                  <a:srgbClr val="000000"/>
                </a:solidFill>
                <a:latin typeface="Arial"/>
              </a:rPr>
              <a:t>Height</a:t>
            </a:r>
            <a:endParaRPr b="0" lang="en-US" sz="1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53" name="Picture 15" descr=""/>
          <p:cNvPicPr/>
          <p:nvPr/>
        </p:nvPicPr>
        <p:blipFill>
          <a:blip r:embed="rId6"/>
          <a:stretch/>
        </p:blipFill>
        <p:spPr>
          <a:xfrm>
            <a:off x="6851160" y="1135800"/>
            <a:ext cx="1697760" cy="148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4" name="Title 1"/>
          <p:cNvSpPr/>
          <p:nvPr/>
        </p:nvSpPr>
        <p:spPr>
          <a:xfrm>
            <a:off x="1740600" y="4752360"/>
            <a:ext cx="7723080" cy="48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defTabSz="914400">
              <a:lnSpc>
                <a:spcPct val="100000"/>
              </a:lnSpc>
            </a:pPr>
            <a:r>
              <a:rPr b="0" lang="en-GB" sz="1000" spc="-1" strike="noStrike">
                <a:solidFill>
                  <a:schemeClr val="dk1"/>
                </a:solidFill>
                <a:latin typeface="Arial"/>
              </a:rPr>
              <a:t>Curtsey Jukka </a:t>
            </a:r>
            <a:r>
              <a:rPr b="0" lang="de-DE" sz="1000" spc="-1" strike="noStrike">
                <a:solidFill>
                  <a:schemeClr val="dk1"/>
                </a:solidFill>
                <a:latin typeface="Arial"/>
              </a:rPr>
              <a:t>Miettinen, VTT</a:t>
            </a:r>
            <a:r>
              <a:rPr b="0" lang="en-GB" sz="1000" spc="-1" strike="noStrike">
                <a:solidFill>
                  <a:schemeClr val="dk1"/>
                </a:solidFill>
                <a:latin typeface="Arial"/>
              </a:rPr>
              <a:t> </a:t>
            </a:r>
            <a:endParaRPr b="0" lang="en-US" sz="1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0" y="58320"/>
            <a:ext cx="8229240" cy="1135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rmAutofit fontScale="92500" lnSpcReduction="10000"/>
          </a:bodyPr>
          <a:p>
            <a:pPr indent="0">
              <a:lnSpc>
                <a:spcPct val="100000"/>
              </a:lnSpc>
              <a:buNone/>
            </a:pPr>
            <a:r>
              <a:rPr b="0" lang="de-AT" sz="1400" spc="-1" strike="noStrike">
                <a:solidFill>
                  <a:srgbClr val="000000"/>
                </a:solidFill>
                <a:latin typeface="Microsoft YaHei"/>
                <a:ea typeface="Microsoft YaHei"/>
              </a:rPr>
              <a:t>For each 10 m pixel: </a:t>
            </a:r>
            <a:br>
              <a:rPr sz="1400"/>
            </a:br>
            <a:r>
              <a:rPr b="0" lang="de-AT" sz="1400" spc="-1" strike="noStrike">
                <a:solidFill>
                  <a:srgbClr val="000000"/>
                </a:solidFill>
                <a:latin typeface="Microsoft YaHei"/>
                <a:ea typeface="Microsoft YaHei"/>
              </a:rPr>
              <a:t>Predicted value and uncertainty</a:t>
            </a:r>
            <a:br>
              <a:rPr sz="1400"/>
            </a:br>
            <a:br>
              <a:rPr sz="1400"/>
            </a:br>
            <a:r>
              <a:rPr b="0" lang="de-AT" sz="1400" spc="-1" strike="noStrike">
                <a:solidFill>
                  <a:srgbClr val="000000"/>
                </a:solidFill>
                <a:latin typeface="Microsoft YaHei"/>
                <a:ea typeface="Microsoft YaHei"/>
              </a:rPr>
              <a:t>-Increment</a:t>
            </a:r>
            <a:br>
              <a:rPr sz="1400"/>
            </a:br>
            <a:r>
              <a:rPr b="0" lang="de-AT" sz="1400" spc="-1" strike="noStrike">
                <a:solidFill>
                  <a:srgbClr val="000000"/>
                </a:solidFill>
                <a:latin typeface="Microsoft YaHei"/>
                <a:ea typeface="Microsoft YaHei"/>
              </a:rPr>
              <a:t> </a:t>
            </a:r>
            <a:endParaRPr b="0" lang="de-DE" sz="14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Picture 19" descr=""/>
          <p:cNvPicPr/>
          <p:nvPr/>
        </p:nvPicPr>
        <p:blipFill>
          <a:blip r:embed="rId1"/>
          <a:stretch/>
        </p:blipFill>
        <p:spPr>
          <a:xfrm>
            <a:off x="2525760" y="9720"/>
            <a:ext cx="2091960" cy="2530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7" name="Picture 21" descr=""/>
          <p:cNvPicPr/>
          <p:nvPr/>
        </p:nvPicPr>
        <p:blipFill>
          <a:blip r:embed="rId2"/>
          <a:stretch/>
        </p:blipFill>
        <p:spPr>
          <a:xfrm>
            <a:off x="2512800" y="2582640"/>
            <a:ext cx="2091960" cy="2560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8" name="Picture 12" descr=""/>
          <p:cNvPicPr/>
          <p:nvPr/>
        </p:nvPicPr>
        <p:blipFill>
          <a:blip r:embed="rId3"/>
          <a:stretch/>
        </p:blipFill>
        <p:spPr>
          <a:xfrm>
            <a:off x="55800" y="2622600"/>
            <a:ext cx="2103480" cy="2499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9" name="Picture 3" descr=""/>
          <p:cNvPicPr/>
          <p:nvPr/>
        </p:nvPicPr>
        <p:blipFill>
          <a:blip r:embed="rId4"/>
          <a:stretch/>
        </p:blipFill>
        <p:spPr>
          <a:xfrm>
            <a:off x="0" y="9720"/>
            <a:ext cx="2091960" cy="2510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0" name="TextBox 7"/>
          <p:cNvSpPr/>
          <p:nvPr/>
        </p:nvSpPr>
        <p:spPr>
          <a:xfrm>
            <a:off x="-10800" y="38160"/>
            <a:ext cx="120060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fi-FI" sz="1400" spc="-1" strike="noStrike">
                <a:solidFill>
                  <a:srgbClr val="000000"/>
                </a:solidFill>
                <a:latin typeface="Arial"/>
              </a:rPr>
              <a:t>Bet_Car_Fra</a:t>
            </a:r>
            <a:endParaRPr b="0" lang="en-US" sz="1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1" name="TextBox 8"/>
          <p:cNvSpPr/>
          <p:nvPr/>
        </p:nvSpPr>
        <p:spPr>
          <a:xfrm>
            <a:off x="175680" y="2923920"/>
            <a:ext cx="67644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fi-FI" sz="1400" spc="-1" strike="noStrike">
                <a:solidFill>
                  <a:srgbClr val="000000"/>
                </a:solidFill>
                <a:latin typeface="Arial"/>
              </a:rPr>
              <a:t>Fagus</a:t>
            </a:r>
            <a:endParaRPr b="0" lang="en-US" sz="1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62" name="Picture 14" descr=""/>
          <p:cNvPicPr/>
          <p:nvPr/>
        </p:nvPicPr>
        <p:blipFill>
          <a:blip r:embed="rId5"/>
          <a:stretch/>
        </p:blipFill>
        <p:spPr>
          <a:xfrm>
            <a:off x="4841280" y="5760"/>
            <a:ext cx="2091960" cy="2534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3" name="TextBox 15"/>
          <p:cNvSpPr/>
          <p:nvPr/>
        </p:nvSpPr>
        <p:spPr>
          <a:xfrm>
            <a:off x="5054760" y="325080"/>
            <a:ext cx="62604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fi-FI" sz="1400" spc="-1" strike="noStrike">
                <a:solidFill>
                  <a:srgbClr val="000000"/>
                </a:solidFill>
                <a:latin typeface="Arial"/>
              </a:rPr>
              <a:t>Picea</a:t>
            </a:r>
            <a:endParaRPr b="0" lang="en-US" sz="1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64" name="Picture 17" descr=""/>
          <p:cNvPicPr/>
          <p:nvPr/>
        </p:nvPicPr>
        <p:blipFill>
          <a:blip r:embed="rId6"/>
          <a:srcRect l="0" t="3245" r="0" b="0"/>
          <a:stretch/>
        </p:blipFill>
        <p:spPr>
          <a:xfrm>
            <a:off x="4782240" y="2603520"/>
            <a:ext cx="2091960" cy="2539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5" name="TextBox 22"/>
          <p:cNvSpPr/>
          <p:nvPr/>
        </p:nvSpPr>
        <p:spPr>
          <a:xfrm>
            <a:off x="2530080" y="325080"/>
            <a:ext cx="85464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fi-FI" sz="1400" spc="-1" strike="noStrike">
                <a:solidFill>
                  <a:srgbClr val="000000"/>
                </a:solidFill>
                <a:latin typeface="Arial"/>
              </a:rPr>
              <a:t>Quercus</a:t>
            </a:r>
            <a:endParaRPr b="0" lang="en-US" sz="1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6" name="TextBox 23"/>
          <p:cNvSpPr/>
          <p:nvPr/>
        </p:nvSpPr>
        <p:spPr>
          <a:xfrm>
            <a:off x="2680200" y="2923920"/>
            <a:ext cx="68544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fi-FI" sz="1400" spc="-1" strike="noStrike">
                <a:solidFill>
                  <a:srgbClr val="000000"/>
                </a:solidFill>
                <a:latin typeface="Arial"/>
              </a:rPr>
              <a:t>OthBL</a:t>
            </a:r>
            <a:endParaRPr b="0" lang="en-US" sz="1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7" name="TextBox 24"/>
          <p:cNvSpPr/>
          <p:nvPr/>
        </p:nvSpPr>
        <p:spPr>
          <a:xfrm>
            <a:off x="4961880" y="2923920"/>
            <a:ext cx="62604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fi-FI" sz="1400" spc="-1" strike="noStrike">
                <a:solidFill>
                  <a:srgbClr val="000000"/>
                </a:solidFill>
                <a:latin typeface="Arial"/>
              </a:rPr>
              <a:t>Pinus</a:t>
            </a:r>
            <a:endParaRPr b="0" lang="en-US" sz="1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68" name="Picture 26" descr=""/>
          <p:cNvPicPr/>
          <p:nvPr/>
        </p:nvPicPr>
        <p:blipFill>
          <a:blip r:embed="rId7"/>
          <a:stretch/>
        </p:blipFill>
        <p:spPr>
          <a:xfrm>
            <a:off x="7002360" y="-2160"/>
            <a:ext cx="2091960" cy="2541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9" name="TextBox 27"/>
          <p:cNvSpPr/>
          <p:nvPr/>
        </p:nvSpPr>
        <p:spPr>
          <a:xfrm>
            <a:off x="7160760" y="325080"/>
            <a:ext cx="62604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fi-FI" sz="1400" spc="-1" strike="noStrike">
                <a:solidFill>
                  <a:srgbClr val="000000"/>
                </a:solidFill>
                <a:latin typeface="Arial"/>
              </a:rPr>
              <a:t>Abies</a:t>
            </a:r>
            <a:endParaRPr b="0" lang="en-US" sz="1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70" name="Picture 32" descr=""/>
          <p:cNvPicPr/>
          <p:nvPr/>
        </p:nvPicPr>
        <p:blipFill>
          <a:blip r:embed="rId8"/>
          <a:stretch/>
        </p:blipFill>
        <p:spPr>
          <a:xfrm>
            <a:off x="7002360" y="2622600"/>
            <a:ext cx="2086200" cy="2520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1" name="TextBox 33"/>
          <p:cNvSpPr/>
          <p:nvPr/>
        </p:nvSpPr>
        <p:spPr>
          <a:xfrm>
            <a:off x="7076160" y="2923920"/>
            <a:ext cx="79524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fi-FI" sz="1400" spc="-1" strike="noStrike">
                <a:solidFill>
                  <a:srgbClr val="000000"/>
                </a:solidFill>
                <a:latin typeface="Arial"/>
              </a:rPr>
              <a:t>OthCon</a:t>
            </a:r>
            <a:endParaRPr b="0" lang="en-US" sz="1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72" name="Picture 11" descr=""/>
          <p:cNvPicPr/>
          <p:nvPr/>
        </p:nvPicPr>
        <p:blipFill>
          <a:blip r:embed="rId9"/>
          <a:stretch/>
        </p:blipFill>
        <p:spPr>
          <a:xfrm>
            <a:off x="4401720" y="131760"/>
            <a:ext cx="1015920" cy="138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3" name="TextBox 28"/>
          <p:cNvSpPr/>
          <p:nvPr/>
        </p:nvSpPr>
        <p:spPr>
          <a:xfrm>
            <a:off x="4219200" y="-54720"/>
            <a:ext cx="1394280" cy="25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GB" sz="1100" spc="-1" strike="noStrike">
                <a:solidFill>
                  <a:srgbClr val="000000"/>
                </a:solidFill>
                <a:latin typeface="Arial"/>
              </a:rPr>
              <a:t>0           %         100</a:t>
            </a:r>
            <a:endParaRPr b="0" lang="en-US" sz="11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defTabSz="914400">
              <a:lnSpc>
                <a:spcPct val="100000"/>
              </a:lnSpc>
              <a:buNone/>
            </a:pPr>
            <a:r>
              <a:rPr b="0" lang="de-AT" sz="1800" spc="-1" strike="noStrike">
                <a:solidFill>
                  <a:schemeClr val="dk1"/>
                </a:solidFill>
                <a:latin typeface="Microsoft YaHei"/>
                <a:ea typeface="Microsoft YaHei"/>
              </a:rPr>
              <a:t>General trends in mapping uncertainty</a:t>
            </a:r>
            <a:endParaRPr b="0" lang="de-DE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75" name="Rechteck 3"/>
          <p:cNvSpPr/>
          <p:nvPr/>
        </p:nvSpPr>
        <p:spPr>
          <a:xfrm>
            <a:off x="611640" y="1013760"/>
            <a:ext cx="7056360" cy="45360"/>
          </a:xfrm>
          <a:prstGeom prst="rect">
            <a:avLst/>
          </a:prstGeom>
          <a:gradFill rotWithShape="0">
            <a:gsLst>
              <a:gs pos="0">
                <a:srgbClr val="808946"/>
              </a:gs>
              <a:gs pos="50000">
                <a:srgbClr val="b6c464"/>
              </a:gs>
              <a:gs pos="100000">
                <a:srgbClr val="d8e875"/>
              </a:gs>
            </a:gsLst>
            <a:lin ang="108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720" bIns="72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AT" sz="1800" spc="-1" strike="noStrike">
              <a:solidFill>
                <a:srgbClr val="b8cc24"/>
              </a:solidFill>
              <a:latin typeface="Calibri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/>
          </p:nvPr>
        </p:nvSpPr>
        <p:spPr>
          <a:xfrm>
            <a:off x="539640" y="1131480"/>
            <a:ext cx="8424720" cy="3462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343080" indent="-343080" defTabSz="914400">
              <a:lnSpc>
                <a:spcPct val="100000"/>
              </a:lnSpc>
              <a:spcBef>
                <a:spcPts val="360"/>
              </a:spcBef>
              <a:buClr>
                <a:srgbClr val="77933c"/>
              </a:buClr>
              <a:buFont typeface="Arial"/>
              <a:buChar char="•"/>
            </a:pPr>
            <a:r>
              <a:rPr b="0" lang="de-DE" sz="1800" spc="-1" strike="noStrike">
                <a:solidFill>
                  <a:schemeClr val="dk1"/>
                </a:solidFill>
                <a:latin typeface="Calibri"/>
              </a:rPr>
              <a:t>kNN method – preserves covariation among MV responses</a:t>
            </a:r>
            <a:endParaRPr b="0" lang="de-DE" sz="18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360"/>
              </a:spcBef>
              <a:buClr>
                <a:srgbClr val="77933c"/>
              </a:buClr>
              <a:buFont typeface="Arial"/>
              <a:buChar char="•"/>
            </a:pPr>
            <a:r>
              <a:rPr b="0" lang="de-DE" sz="1800" spc="-1" strike="noStrike">
                <a:solidFill>
                  <a:schemeClr val="dk1"/>
                </a:solidFill>
                <a:latin typeface="Calibri"/>
              </a:rPr>
              <a:t>Lower map accuracy in central Europe than in north and south</a:t>
            </a:r>
            <a:endParaRPr b="0" lang="de-DE" sz="18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360"/>
              </a:spcBef>
              <a:buClr>
                <a:srgbClr val="77933c"/>
              </a:buClr>
              <a:buFont typeface="Arial"/>
              <a:buChar char="•"/>
            </a:pPr>
            <a:r>
              <a:rPr b="0" lang="de-DE" sz="1800" spc="-1" strike="noStrike">
                <a:solidFill>
                  <a:schemeClr val="dk1"/>
                </a:solidFill>
                <a:latin typeface="Calibri"/>
              </a:rPr>
              <a:t>Bias in extreme values</a:t>
            </a:r>
            <a:endParaRPr b="0" lang="de-DE" sz="1800" spc="-1" strike="noStrike">
              <a:solidFill>
                <a:schemeClr val="dk1"/>
              </a:solidFill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360"/>
              </a:spcBef>
              <a:buNone/>
              <a:tabLst>
                <a:tab algn="l" pos="0"/>
              </a:tabLst>
            </a:pPr>
            <a:r>
              <a:rPr b="0" lang="de-DE" sz="1800" spc="-1" strike="noStrike">
                <a:solidFill>
                  <a:schemeClr val="dk1"/>
                </a:solidFill>
                <a:latin typeface="Wingdings"/>
              </a:rPr>
              <a:t></a:t>
            </a:r>
            <a:r>
              <a:rPr b="0" lang="de-DE" sz="1800" spc="-1" strike="noStrike">
                <a:solidFill>
                  <a:schemeClr val="dk1"/>
                </a:solidFill>
                <a:latin typeface="Calibri"/>
              </a:rPr>
              <a:t> </a:t>
            </a:r>
            <a:r>
              <a:rPr b="0" lang="de-DE" sz="1800" spc="-1" strike="noStrike">
                <a:solidFill>
                  <a:schemeClr val="dk1"/>
                </a:solidFill>
                <a:latin typeface="Calibri"/>
              </a:rPr>
              <a:t>Pixel counting not advised – therefore plot-based (model assisted) estimates</a:t>
            </a:r>
            <a:endParaRPr b="0" lang="de-DE" sz="18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77" name="Picture 6" descr="Logo&#10;&#10;Description automatically generated with low confidence"/>
          <p:cNvPicPr/>
          <p:nvPr/>
        </p:nvPicPr>
        <p:blipFill>
          <a:blip r:embed="rId1"/>
          <a:stretch/>
        </p:blipFill>
        <p:spPr>
          <a:xfrm>
            <a:off x="8444520" y="4443840"/>
            <a:ext cx="699120" cy="699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8" name="Google Shape;284;p30" descr=""/>
          <p:cNvPicPr/>
          <p:nvPr/>
        </p:nvPicPr>
        <p:blipFill>
          <a:blip r:embed="rId2"/>
          <a:stretch/>
        </p:blipFill>
        <p:spPr>
          <a:xfrm>
            <a:off x="1440" y="4702680"/>
            <a:ext cx="1725840" cy="430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9" name="Picture 10" descr=""/>
          <p:cNvPicPr/>
          <p:nvPr/>
        </p:nvPicPr>
        <p:blipFill>
          <a:blip r:embed="rId3"/>
          <a:stretch/>
        </p:blipFill>
        <p:spPr>
          <a:xfrm>
            <a:off x="2021400" y="2499840"/>
            <a:ext cx="2345760" cy="2622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0" name="Picture 12" descr=""/>
          <p:cNvPicPr/>
          <p:nvPr/>
        </p:nvPicPr>
        <p:blipFill>
          <a:blip r:embed="rId4"/>
          <a:stretch/>
        </p:blipFill>
        <p:spPr>
          <a:xfrm>
            <a:off x="4776840" y="2467080"/>
            <a:ext cx="2747160" cy="26740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Title 1"/>
          <p:cNvSpPr/>
          <p:nvPr/>
        </p:nvSpPr>
        <p:spPr>
          <a:xfrm>
            <a:off x="1888920" y="4731480"/>
            <a:ext cx="7723080" cy="48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defTabSz="914400">
              <a:lnSpc>
                <a:spcPct val="100000"/>
              </a:lnSpc>
            </a:pPr>
            <a:r>
              <a:rPr b="0" lang="en-GB" sz="1000" spc="-1" strike="noStrike">
                <a:solidFill>
                  <a:schemeClr val="dk1"/>
                </a:solidFill>
                <a:latin typeface="Arial"/>
              </a:rPr>
              <a:t>Curtsey Radim Adolt, Ivo Kohn, Jan Maslo, NLI - Czech Forestry Institute </a:t>
            </a:r>
            <a:endParaRPr b="0" lang="en-US" sz="10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82" name="Google Shape;284;p30" descr=""/>
          <p:cNvPicPr/>
          <p:nvPr/>
        </p:nvPicPr>
        <p:blipFill>
          <a:blip r:embed="rId1"/>
          <a:stretch/>
        </p:blipFill>
        <p:spPr>
          <a:xfrm>
            <a:off x="1440" y="4702680"/>
            <a:ext cx="1725840" cy="430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3" name="Rectangle 4"/>
          <p:cNvSpPr/>
          <p:nvPr/>
        </p:nvSpPr>
        <p:spPr>
          <a:xfrm>
            <a:off x="4212000" y="1347480"/>
            <a:ext cx="1944000" cy="35964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nb-NO" sz="1800" spc="-1" strike="noStrike">
              <a:solidFill>
                <a:schemeClr val="lt1"/>
              </a:solidFill>
              <a:latin typeface="Arial"/>
            </a:endParaRPr>
          </a:p>
        </p:txBody>
      </p:sp>
      <p:pic>
        <p:nvPicPr>
          <p:cNvPr id="184" name="Picture 5" descr=""/>
          <p:cNvPicPr/>
          <p:nvPr/>
        </p:nvPicPr>
        <p:blipFill>
          <a:blip r:embed="rId2"/>
          <a:srcRect l="34159" t="22002" r="24260" b="12202"/>
          <a:stretch/>
        </p:blipFill>
        <p:spPr>
          <a:xfrm>
            <a:off x="4788000" y="330120"/>
            <a:ext cx="4212360" cy="4713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5" name="Picture 6" descr=""/>
          <p:cNvPicPr/>
          <p:nvPr/>
        </p:nvPicPr>
        <p:blipFill>
          <a:blip r:embed="rId3"/>
          <a:srcRect l="38120" t="20603" r="27228" b="13601"/>
          <a:stretch/>
        </p:blipFill>
        <p:spPr>
          <a:xfrm>
            <a:off x="35640" y="274320"/>
            <a:ext cx="3314160" cy="4450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6" name="Titel 1"/>
          <p:cNvSpPr/>
          <p:nvPr/>
        </p:nvSpPr>
        <p:spPr>
          <a:xfrm>
            <a:off x="457200" y="274320"/>
            <a:ext cx="8229240" cy="85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algn="ctr" defTabSz="914400">
              <a:lnSpc>
                <a:spcPct val="100000"/>
              </a:lnSpc>
            </a:pPr>
            <a:r>
              <a:rPr b="0" lang="de-AT" sz="1800" spc="-1" strike="noStrike">
                <a:solidFill>
                  <a:srgbClr val="000000"/>
                </a:solidFill>
                <a:latin typeface="Microsoft YaHei"/>
                <a:ea typeface="Microsoft YaHei"/>
              </a:rPr>
              <a:t>Reliable estimates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b="0" lang="de-AT" sz="1800" spc="-1" strike="noStrike">
                <a:solidFill>
                  <a:srgbClr val="000000"/>
                </a:solidFill>
                <a:latin typeface="Microsoft YaHei"/>
                <a:ea typeface="Microsoft YaHei"/>
              </a:rPr>
              <a:t>AGB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Obrázek 13" descr=""/>
          <p:cNvPicPr/>
          <p:nvPr/>
        </p:nvPicPr>
        <p:blipFill>
          <a:blip r:embed="rId1"/>
          <a:stretch/>
        </p:blipFill>
        <p:spPr>
          <a:xfrm>
            <a:off x="4096080" y="0"/>
            <a:ext cx="4961880" cy="5142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8" name="Obrázek 17" descr=""/>
          <p:cNvPicPr/>
          <p:nvPr/>
        </p:nvPicPr>
        <p:blipFill>
          <a:blip r:embed="rId2"/>
          <a:stretch/>
        </p:blipFill>
        <p:spPr>
          <a:xfrm>
            <a:off x="0" y="0"/>
            <a:ext cx="3756240" cy="5220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9" name="Titel 1"/>
          <p:cNvSpPr/>
          <p:nvPr/>
        </p:nvSpPr>
        <p:spPr>
          <a:xfrm>
            <a:off x="457200" y="274320"/>
            <a:ext cx="8229240" cy="85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algn="ctr" defTabSz="914400">
              <a:lnSpc>
                <a:spcPct val="100000"/>
              </a:lnSpc>
            </a:pPr>
            <a:r>
              <a:rPr b="0" lang="de-AT" sz="1800" spc="-1" strike="noStrike">
                <a:solidFill>
                  <a:srgbClr val="000000"/>
                </a:solidFill>
                <a:latin typeface="Microsoft YaHei"/>
                <a:ea typeface="Microsoft YaHei"/>
              </a:rPr>
              <a:t>Reliable estimates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b="0" lang="de-AT" sz="1800" spc="-1" strike="noStrike">
                <a:solidFill>
                  <a:srgbClr val="000000"/>
                </a:solidFill>
                <a:latin typeface="Microsoft YaHei"/>
                <a:ea typeface="Microsoft YaHei"/>
              </a:rPr>
              <a:t>Forest area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0" name="Title 1"/>
          <p:cNvSpPr/>
          <p:nvPr/>
        </p:nvSpPr>
        <p:spPr>
          <a:xfrm>
            <a:off x="1888920" y="4731480"/>
            <a:ext cx="7723080" cy="48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defTabSz="914400">
              <a:lnSpc>
                <a:spcPct val="100000"/>
              </a:lnSpc>
            </a:pPr>
            <a:r>
              <a:rPr b="0" lang="en-GB" sz="1000" spc="-1" strike="noStrike">
                <a:solidFill>
                  <a:schemeClr val="dk1"/>
                </a:solidFill>
                <a:latin typeface="Arial"/>
              </a:rPr>
              <a:t>Curtsey Radim Adolt, Ivo Kohn, Jan Maslo, Czech Forestry Institute </a:t>
            </a:r>
            <a:endParaRPr b="0" lang="en-US" sz="10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91" name="Google Shape;284;p30" descr=""/>
          <p:cNvPicPr/>
          <p:nvPr/>
        </p:nvPicPr>
        <p:blipFill>
          <a:blip r:embed="rId3"/>
          <a:stretch/>
        </p:blipFill>
        <p:spPr>
          <a:xfrm>
            <a:off x="1440" y="4702680"/>
            <a:ext cx="1725840" cy="430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2" name="Rectangle 4"/>
          <p:cNvSpPr/>
          <p:nvPr/>
        </p:nvSpPr>
        <p:spPr>
          <a:xfrm>
            <a:off x="4212000" y="1347480"/>
            <a:ext cx="1944000" cy="35964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nb-NO" sz="1800" spc="-1" strike="noStrike">
              <a:solidFill>
                <a:schemeClr val="lt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Obrázek 4" descr=""/>
          <p:cNvPicPr/>
          <p:nvPr/>
        </p:nvPicPr>
        <p:blipFill>
          <a:blip r:embed="rId1"/>
          <a:stretch/>
        </p:blipFill>
        <p:spPr>
          <a:xfrm>
            <a:off x="253440" y="-80280"/>
            <a:ext cx="3537360" cy="5211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4" name="Obrázek 6" descr=""/>
          <p:cNvPicPr/>
          <p:nvPr/>
        </p:nvPicPr>
        <p:blipFill>
          <a:blip r:embed="rId2"/>
          <a:stretch/>
        </p:blipFill>
        <p:spPr>
          <a:xfrm>
            <a:off x="4778280" y="-49320"/>
            <a:ext cx="3437640" cy="5211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5" name="TextovéPole 7"/>
          <p:cNvSpPr/>
          <p:nvPr/>
        </p:nvSpPr>
        <p:spPr>
          <a:xfrm>
            <a:off x="714960" y="426240"/>
            <a:ext cx="1470240" cy="29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350" spc="-1" strike="noStrike">
                <a:solidFill>
                  <a:schemeClr val="dk1"/>
                </a:solidFill>
                <a:latin typeface="Arial"/>
              </a:rPr>
              <a:t>INSPIRE 100 km</a:t>
            </a:r>
            <a:endParaRPr b="0" lang="en-US" sz="135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6" name="TextovéPole 8"/>
          <p:cNvSpPr/>
          <p:nvPr/>
        </p:nvSpPr>
        <p:spPr>
          <a:xfrm>
            <a:off x="4788360" y="1486080"/>
            <a:ext cx="1375920" cy="29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350" spc="-1" strike="noStrike">
                <a:solidFill>
                  <a:schemeClr val="dk1"/>
                </a:solidFill>
                <a:latin typeface="Arial"/>
              </a:rPr>
              <a:t>INSPIRE 50 km</a:t>
            </a:r>
            <a:endParaRPr b="0" lang="en-US" sz="135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7" name="Titel 1"/>
          <p:cNvSpPr/>
          <p:nvPr/>
        </p:nvSpPr>
        <p:spPr>
          <a:xfrm>
            <a:off x="457200" y="274320"/>
            <a:ext cx="8229240" cy="85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algn="ctr" defTabSz="914400">
              <a:lnSpc>
                <a:spcPct val="100000"/>
              </a:lnSpc>
            </a:pPr>
            <a:r>
              <a:rPr b="0" lang="de-AT" sz="1800" spc="-1" strike="noStrike">
                <a:solidFill>
                  <a:srgbClr val="000000"/>
                </a:solidFill>
                <a:latin typeface="Microsoft YaHei"/>
                <a:ea typeface="Microsoft YaHei"/>
              </a:rPr>
              <a:t>Reliable estimates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b="0" lang="de-AT" sz="1800" spc="-1" strike="noStrike">
                <a:solidFill>
                  <a:srgbClr val="000000"/>
                </a:solidFill>
                <a:latin typeface="Microsoft YaHei"/>
                <a:ea typeface="Microsoft YaHei"/>
              </a:rPr>
              <a:t>Biomass stock (AGB)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8" name="Title 1"/>
          <p:cNvSpPr/>
          <p:nvPr/>
        </p:nvSpPr>
        <p:spPr>
          <a:xfrm>
            <a:off x="1888920" y="4731480"/>
            <a:ext cx="7723080" cy="48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defTabSz="914400">
              <a:lnSpc>
                <a:spcPct val="100000"/>
              </a:lnSpc>
            </a:pPr>
            <a:r>
              <a:rPr b="0" lang="en-GB" sz="1000" spc="-1" strike="noStrike">
                <a:solidFill>
                  <a:schemeClr val="dk1"/>
                </a:solidFill>
                <a:latin typeface="Arial"/>
              </a:rPr>
              <a:t>Curtsey Radim Adolt &amp; Jan Maslo, Czech Forestry Institute </a:t>
            </a:r>
            <a:endParaRPr b="0" lang="en-US" sz="10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99" name="Google Shape;284;p30" descr=""/>
          <p:cNvPicPr/>
          <p:nvPr/>
        </p:nvPicPr>
        <p:blipFill>
          <a:blip r:embed="rId3"/>
          <a:stretch/>
        </p:blipFill>
        <p:spPr>
          <a:xfrm>
            <a:off x="1440" y="4702680"/>
            <a:ext cx="1725840" cy="4309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Obrázek 2" descr=""/>
          <p:cNvPicPr/>
          <p:nvPr/>
        </p:nvPicPr>
        <p:blipFill>
          <a:blip r:embed="rId1"/>
          <a:stretch/>
        </p:blipFill>
        <p:spPr>
          <a:xfrm>
            <a:off x="4870800" y="0"/>
            <a:ext cx="3430440" cy="5143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01" name="Obrázek 4" descr=""/>
          <p:cNvPicPr/>
          <p:nvPr/>
        </p:nvPicPr>
        <p:blipFill>
          <a:blip r:embed="rId2"/>
          <a:stretch/>
        </p:blipFill>
        <p:spPr>
          <a:xfrm>
            <a:off x="376920" y="0"/>
            <a:ext cx="3484080" cy="5143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2" name="Titel 1"/>
          <p:cNvSpPr/>
          <p:nvPr/>
        </p:nvSpPr>
        <p:spPr>
          <a:xfrm>
            <a:off x="457200" y="274320"/>
            <a:ext cx="8229240" cy="85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algn="ctr" defTabSz="914400">
              <a:lnSpc>
                <a:spcPct val="100000"/>
              </a:lnSpc>
            </a:pPr>
            <a:r>
              <a:rPr b="0" lang="de-AT" sz="1800" spc="-1" strike="noStrike">
                <a:solidFill>
                  <a:srgbClr val="000000"/>
                </a:solidFill>
                <a:latin typeface="Microsoft YaHei"/>
                <a:ea typeface="Microsoft YaHei"/>
              </a:rPr>
              <a:t>Reliable estimates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b="0" lang="de-AT" sz="1800" spc="-1" strike="noStrike">
                <a:solidFill>
                  <a:srgbClr val="000000"/>
                </a:solidFill>
                <a:latin typeface="Microsoft YaHei"/>
                <a:ea typeface="Microsoft YaHei"/>
              </a:rPr>
              <a:t>Deadwood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3" name="Title 1"/>
          <p:cNvSpPr/>
          <p:nvPr/>
        </p:nvSpPr>
        <p:spPr>
          <a:xfrm>
            <a:off x="1888920" y="4731480"/>
            <a:ext cx="7723080" cy="48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defTabSz="914400">
              <a:lnSpc>
                <a:spcPct val="100000"/>
              </a:lnSpc>
            </a:pPr>
            <a:r>
              <a:rPr b="0" lang="en-GB" sz="1000" spc="-1" strike="noStrike">
                <a:solidFill>
                  <a:schemeClr val="dk1"/>
                </a:solidFill>
                <a:latin typeface="Arial"/>
              </a:rPr>
              <a:t>Curtsey Radim Adolt &amp; Jan Maslo, Czech Forestry Institute </a:t>
            </a:r>
            <a:endParaRPr b="0" lang="en-US" sz="10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04" name="Google Shape;284;p30" descr=""/>
          <p:cNvPicPr/>
          <p:nvPr/>
        </p:nvPicPr>
        <p:blipFill>
          <a:blip r:embed="rId3"/>
          <a:stretch/>
        </p:blipFill>
        <p:spPr>
          <a:xfrm>
            <a:off x="1440" y="4702680"/>
            <a:ext cx="1725840" cy="4309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Title 1"/>
          <p:cNvSpPr/>
          <p:nvPr/>
        </p:nvSpPr>
        <p:spPr>
          <a:xfrm>
            <a:off x="1888920" y="4731480"/>
            <a:ext cx="7723080" cy="48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defTabSz="914400">
              <a:lnSpc>
                <a:spcPct val="100000"/>
              </a:lnSpc>
            </a:pPr>
            <a:r>
              <a:rPr b="0" lang="en-GB" sz="1000" spc="-1" strike="noStrike">
                <a:solidFill>
                  <a:schemeClr val="dk1"/>
                </a:solidFill>
                <a:latin typeface="Arial"/>
              </a:rPr>
              <a:t>Curtsey Radim Adolt, Ivo Kohn, Jan Maslo, NLI - Czech Forestry Institute </a:t>
            </a:r>
            <a:endParaRPr b="0" lang="en-US" sz="10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06" name="Google Shape;284;p30" descr=""/>
          <p:cNvPicPr/>
          <p:nvPr/>
        </p:nvPicPr>
        <p:blipFill>
          <a:blip r:embed="rId1"/>
          <a:stretch/>
        </p:blipFill>
        <p:spPr>
          <a:xfrm>
            <a:off x="1440" y="4702680"/>
            <a:ext cx="1725840" cy="430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7" name="Rectangle 4"/>
          <p:cNvSpPr/>
          <p:nvPr/>
        </p:nvSpPr>
        <p:spPr>
          <a:xfrm>
            <a:off x="4212000" y="1347480"/>
            <a:ext cx="1944000" cy="35964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nb-NO" sz="1800" spc="-1" strike="noStrike">
              <a:solidFill>
                <a:schemeClr val="lt1"/>
              </a:solidFill>
              <a:latin typeface="Arial"/>
            </a:endParaRPr>
          </a:p>
        </p:txBody>
      </p:sp>
      <p:pic>
        <p:nvPicPr>
          <p:cNvPr id="208" name="Picture 5" descr=""/>
          <p:cNvPicPr/>
          <p:nvPr/>
        </p:nvPicPr>
        <p:blipFill>
          <a:blip r:embed="rId2"/>
          <a:srcRect l="34159" t="22002" r="24260" b="12202"/>
          <a:stretch/>
        </p:blipFill>
        <p:spPr>
          <a:xfrm>
            <a:off x="4788000" y="330120"/>
            <a:ext cx="4212360" cy="4713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09" name="Picture 6" descr=""/>
          <p:cNvPicPr/>
          <p:nvPr/>
        </p:nvPicPr>
        <p:blipFill>
          <a:blip r:embed="rId3"/>
          <a:srcRect l="38120" t="20603" r="27228" b="13601"/>
          <a:stretch/>
        </p:blipFill>
        <p:spPr>
          <a:xfrm>
            <a:off x="35640" y="274320"/>
            <a:ext cx="3314160" cy="4450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0" name="Titel 1"/>
          <p:cNvSpPr/>
          <p:nvPr/>
        </p:nvSpPr>
        <p:spPr>
          <a:xfrm>
            <a:off x="457200" y="274320"/>
            <a:ext cx="8229240" cy="85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algn="ctr" defTabSz="914400">
              <a:lnSpc>
                <a:spcPct val="100000"/>
              </a:lnSpc>
            </a:pPr>
            <a:r>
              <a:rPr b="0" lang="de-AT" sz="1800" spc="-1" strike="noStrike">
                <a:solidFill>
                  <a:srgbClr val="000000"/>
                </a:solidFill>
                <a:latin typeface="Microsoft YaHei"/>
                <a:ea typeface="Microsoft YaHei"/>
              </a:rPr>
              <a:t>Summary - estimation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1" name="Inhaltsplatzhalter 4"/>
          <p:cNvSpPr/>
          <p:nvPr/>
        </p:nvSpPr>
        <p:spPr>
          <a:xfrm>
            <a:off x="539640" y="1131480"/>
            <a:ext cx="5616360" cy="3462840"/>
          </a:xfrm>
          <a:prstGeom prst="rect">
            <a:avLst/>
          </a:prstGeom>
          <a:solidFill>
            <a:srgbClr val="ffffff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rmAutofit/>
          </a:bodyPr>
          <a:p>
            <a:pPr marL="343080" indent="-343080" defTabSz="914400">
              <a:lnSpc>
                <a:spcPct val="100000"/>
              </a:lnSpc>
              <a:spcBef>
                <a:spcPts val="360"/>
              </a:spcBef>
              <a:buClr>
                <a:srgbClr val="77933c"/>
              </a:buClr>
              <a:buFont typeface="Arial"/>
              <a:buChar char="•"/>
            </a:pPr>
            <a:r>
              <a:rPr b="0" lang="de-DE" sz="1800" spc="-1" strike="noStrike">
                <a:solidFill>
                  <a:srgbClr val="000000"/>
                </a:solidFill>
                <a:latin typeface="Calibri"/>
              </a:rPr>
              <a:t>Centralized NFI database analyzed with nFIESTA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360"/>
              </a:spcBef>
              <a:buClr>
                <a:srgbClr val="77933c"/>
              </a:buClr>
              <a:buFont typeface="Arial"/>
              <a:buChar char="•"/>
            </a:pPr>
            <a:r>
              <a:rPr b="0" lang="de-DE" sz="1800" spc="-1" strike="noStrike">
                <a:solidFill>
                  <a:srgbClr val="000000"/>
                </a:solidFill>
                <a:latin typeface="Calibri"/>
              </a:rPr>
              <a:t>AGB C-stock changes of 1% can be detected reliably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360"/>
              </a:spcBef>
              <a:buClr>
                <a:srgbClr val="77933c"/>
              </a:buClr>
              <a:buFont typeface="Arial"/>
              <a:buChar char="•"/>
            </a:pPr>
            <a:r>
              <a:rPr b="0" lang="de-DE" sz="1800" spc="-1" strike="noStrike">
                <a:solidFill>
                  <a:srgbClr val="000000"/>
                </a:solidFill>
                <a:latin typeface="Calibri"/>
              </a:rPr>
              <a:t>Shown results only plot-based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360"/>
              </a:spcBef>
              <a:buClr>
                <a:srgbClr val="77933c"/>
              </a:buClr>
              <a:buFont typeface="Arial"/>
              <a:buChar char="•"/>
            </a:pPr>
            <a:r>
              <a:rPr b="0" lang="de-DE" sz="1800" spc="-1" strike="noStrike">
                <a:solidFill>
                  <a:srgbClr val="000000"/>
                </a:solidFill>
                <a:latin typeface="Calibri"/>
              </a:rPr>
              <a:t>Adding EO information can reduce SE by up to 30% for some attributes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  <a:spcBef>
                <a:spcPts val="360"/>
              </a:spcBef>
              <a:tabLst>
                <a:tab algn="l" pos="0"/>
              </a:tabLst>
            </a:pPr>
            <a:r>
              <a:rPr b="0" lang="de-DE" sz="1800" spc="-1" strike="noStrike">
                <a:solidFill>
                  <a:srgbClr val="000000"/>
                </a:solidFill>
                <a:latin typeface="Wingdings"/>
              </a:rPr>
              <a:t></a:t>
            </a:r>
            <a:r>
              <a:rPr b="0" lang="de-DE" sz="1800" spc="-1" strike="noStrike">
                <a:solidFill>
                  <a:srgbClr val="000000"/>
                </a:solidFill>
                <a:latin typeface="Calibri"/>
              </a:rPr>
              <a:t> </a:t>
            </a:r>
            <a:r>
              <a:rPr b="0" lang="de-DE" sz="1800" spc="-1" strike="noStrike">
                <a:solidFill>
                  <a:srgbClr val="000000"/>
                </a:solidFill>
                <a:latin typeface="Calibri"/>
              </a:rPr>
              <a:t>Not all countries yearly coverd with NFI field plots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Picture 2" descr=""/>
          <p:cNvPicPr/>
          <p:nvPr/>
        </p:nvPicPr>
        <p:blipFill>
          <a:blip r:embed="rId1"/>
          <a:stretch/>
        </p:blipFill>
        <p:spPr>
          <a:xfrm>
            <a:off x="107640" y="843480"/>
            <a:ext cx="5434920" cy="384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3" name="Title 1"/>
          <p:cNvSpPr/>
          <p:nvPr/>
        </p:nvSpPr>
        <p:spPr>
          <a:xfrm>
            <a:off x="1740600" y="4752360"/>
            <a:ext cx="7723080" cy="48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defTabSz="914400">
              <a:lnSpc>
                <a:spcPct val="100000"/>
              </a:lnSpc>
            </a:pPr>
            <a:r>
              <a:rPr b="0" lang="en-GB" sz="1000" spc="-1" strike="noStrike">
                <a:solidFill>
                  <a:schemeClr val="dk1"/>
                </a:solidFill>
                <a:latin typeface="Arial"/>
              </a:rPr>
              <a:t>Curtsey Ryan Carroll, Uni Goettingen </a:t>
            </a:r>
            <a:endParaRPr b="0" lang="en-US" sz="10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14" name="Google Shape;284;p30" descr=""/>
          <p:cNvPicPr/>
          <p:nvPr/>
        </p:nvPicPr>
        <p:blipFill>
          <a:blip r:embed="rId2"/>
          <a:stretch/>
        </p:blipFill>
        <p:spPr>
          <a:xfrm>
            <a:off x="1440" y="4702680"/>
            <a:ext cx="1725840" cy="430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5" name="PlaceHolder 1"/>
          <p:cNvSpPr>
            <a:spLocks noGrp="1"/>
          </p:cNvSpPr>
          <p:nvPr>
            <p:ph type="title"/>
          </p:nvPr>
        </p:nvSpPr>
        <p:spPr>
          <a:xfrm>
            <a:off x="457200" y="583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rmAutofit/>
          </a:bodyPr>
          <a:p>
            <a:pPr indent="0">
              <a:lnSpc>
                <a:spcPct val="100000"/>
              </a:lnSpc>
              <a:buNone/>
            </a:pPr>
            <a:r>
              <a:rPr b="0" lang="de-AT" sz="1800" spc="-1" strike="noStrike">
                <a:solidFill>
                  <a:srgbClr val="000000"/>
                </a:solidFill>
                <a:latin typeface="Microsoft YaHei"/>
                <a:ea typeface="Microsoft YaHei"/>
              </a:rPr>
              <a:t>Standardized EO-friendly plots if yearly data are not available</a:t>
            </a:r>
            <a:endParaRPr b="0" lang="de-DE" sz="180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216" name="Picture 5" descr=""/>
          <p:cNvPicPr/>
          <p:nvPr/>
        </p:nvPicPr>
        <p:blipFill>
          <a:blip r:embed="rId3"/>
          <a:srcRect l="254" t="0" r="2042" b="0"/>
          <a:stretch/>
        </p:blipFill>
        <p:spPr>
          <a:xfrm>
            <a:off x="4860000" y="1244520"/>
            <a:ext cx="4283640" cy="3104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7" name="Oval 6"/>
          <p:cNvSpPr/>
          <p:nvPr/>
        </p:nvSpPr>
        <p:spPr>
          <a:xfrm rot="15495000">
            <a:off x="3259800" y="3439800"/>
            <a:ext cx="647640" cy="935640"/>
          </a:xfrm>
          <a:prstGeom prst="ellipse">
            <a:avLst/>
          </a:prstGeom>
          <a:noFill/>
          <a:ln>
            <a:solidFill>
              <a:srgbClr val="ff0000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nb-NO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218" name="Arrow: Curved Up 7"/>
          <p:cNvSpPr/>
          <p:nvPr/>
        </p:nvSpPr>
        <p:spPr>
          <a:xfrm>
            <a:off x="3708000" y="4299840"/>
            <a:ext cx="4896360" cy="719640"/>
          </a:xfrm>
          <a:prstGeom prst="curvedUpArrow">
            <a:avLst>
              <a:gd name="adj1" fmla="val 25000"/>
              <a:gd name="adj2" fmla="val 50000"/>
              <a:gd name="adj3" fmla="val 25000"/>
            </a:avLst>
          </a:prstGeom>
          <a:gradFill rotWithShape="0">
            <a:gsLst>
              <a:gs pos="0">
                <a:srgbClr val="3bd590"/>
              </a:gs>
              <a:gs pos="100000">
                <a:srgbClr val="a5ffcd"/>
              </a:gs>
            </a:gsLst>
            <a:lin ang="16200000"/>
          </a:gradFill>
          <a:ln>
            <a:solidFill>
              <a:srgbClr val="49c28b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nb-NO" sz="1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p14:dur="10"/>
    </mc:Choice>
    <mc:Fallback>
      <p:transition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84;p30" descr=""/>
          <p:cNvPicPr/>
          <p:nvPr/>
        </p:nvPicPr>
        <p:blipFill>
          <a:blip r:embed="rId1"/>
          <a:stretch/>
        </p:blipFill>
        <p:spPr>
          <a:xfrm>
            <a:off x="1440" y="4702680"/>
            <a:ext cx="1725840" cy="430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20" name="Picture 9" descr=""/>
          <p:cNvPicPr/>
          <p:nvPr/>
        </p:nvPicPr>
        <p:blipFill>
          <a:blip r:embed="rId2"/>
          <a:stretch/>
        </p:blipFill>
        <p:spPr>
          <a:xfrm>
            <a:off x="2051640" y="655200"/>
            <a:ext cx="3878280" cy="4488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21" name="Picture 3" descr=""/>
          <p:cNvPicPr/>
          <p:nvPr/>
        </p:nvPicPr>
        <p:blipFill>
          <a:blip r:embed="rId3"/>
          <a:stretch/>
        </p:blipFill>
        <p:spPr>
          <a:xfrm>
            <a:off x="179640" y="2427840"/>
            <a:ext cx="1720440" cy="1796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22" name="Titel 1"/>
          <p:cNvSpPr/>
          <p:nvPr/>
        </p:nvSpPr>
        <p:spPr>
          <a:xfrm>
            <a:off x="457200" y="58320"/>
            <a:ext cx="8229240" cy="85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914400">
              <a:lnSpc>
                <a:spcPct val="100000"/>
              </a:lnSpc>
            </a:pPr>
            <a:r>
              <a:rPr b="0" lang="de-AT" sz="1800" spc="-1" strike="noStrike">
                <a:solidFill>
                  <a:srgbClr val="000000"/>
                </a:solidFill>
                <a:latin typeface="Microsoft YaHei"/>
                <a:ea typeface="Microsoft YaHei"/>
              </a:rPr>
              <a:t>View and download data from the PathFinder portal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3" name="Titel 1"/>
          <p:cNvSpPr/>
          <p:nvPr/>
        </p:nvSpPr>
        <p:spPr>
          <a:xfrm>
            <a:off x="6081480" y="1766880"/>
            <a:ext cx="2604960" cy="2457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85000" lnSpcReduction="10000"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Microsoft YaHei"/>
                <a:ea typeface="Microsoft YaHei"/>
              </a:rPr>
              <a:t>Answers questions like: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Microsoft YaHei"/>
                <a:ea typeface="Microsoft YaHei"/>
              </a:rPr>
              <a:t>-How much pine biomass with diameters &gt; 50 cm per biogeographic region?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Microsoft YaHei"/>
                <a:ea typeface="Microsoft YaHei"/>
              </a:rPr>
              <a:t>-How much forest in the Mediterranean?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Microsoft YaHei"/>
                <a:ea typeface="Microsoft YaHei"/>
              </a:rPr>
              <a:t>(Stay tuned!)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84;p30" descr=""/>
          <p:cNvPicPr/>
          <p:nvPr/>
        </p:nvPicPr>
        <p:blipFill>
          <a:blip r:embed="rId1"/>
          <a:stretch/>
        </p:blipFill>
        <p:spPr>
          <a:xfrm>
            <a:off x="1440" y="4702680"/>
            <a:ext cx="1725840" cy="430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25" name="Picture 3" descr=""/>
          <p:cNvPicPr/>
          <p:nvPr/>
        </p:nvPicPr>
        <p:blipFill>
          <a:blip r:embed="rId2"/>
          <a:stretch/>
        </p:blipFill>
        <p:spPr>
          <a:xfrm>
            <a:off x="179640" y="2427840"/>
            <a:ext cx="1720440" cy="1796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26" name="Titel 1"/>
          <p:cNvSpPr/>
          <p:nvPr/>
        </p:nvSpPr>
        <p:spPr>
          <a:xfrm>
            <a:off x="457200" y="58320"/>
            <a:ext cx="8229240" cy="85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914400">
              <a:lnSpc>
                <a:spcPct val="100000"/>
              </a:lnSpc>
            </a:pPr>
            <a:r>
              <a:rPr b="0" lang="de-AT" sz="1800" spc="-1" strike="noStrike">
                <a:solidFill>
                  <a:srgbClr val="000000"/>
                </a:solidFill>
                <a:latin typeface="Microsoft YaHei"/>
                <a:ea typeface="Microsoft YaHei"/>
              </a:rPr>
              <a:t>PathFinder portal: a time machine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7" name="Titel 1"/>
          <p:cNvSpPr/>
          <p:nvPr/>
        </p:nvSpPr>
        <p:spPr>
          <a:xfrm>
            <a:off x="6081480" y="1766880"/>
            <a:ext cx="2666520" cy="31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914400">
              <a:lnSpc>
                <a:spcPct val="100000"/>
              </a:lnSpc>
              <a:spcAft>
                <a:spcPts val="601"/>
              </a:spcAft>
            </a:pPr>
            <a:r>
              <a:rPr b="0" lang="de-AT" sz="1500" spc="-1" strike="noStrike">
                <a:solidFill>
                  <a:srgbClr val="000000"/>
                </a:solidFill>
                <a:latin typeface="Microsoft YaHei"/>
                <a:ea typeface="Microsoft YaHei"/>
              </a:rPr>
              <a:t>Scenarios for</a:t>
            </a:r>
            <a:endParaRPr b="0" lang="en-US" sz="1500" spc="-1" strike="noStrike">
              <a:solidFill>
                <a:srgbClr val="000000"/>
              </a:solidFill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b="0" lang="de-AT" sz="1500" spc="-1" strike="noStrike">
                <a:solidFill>
                  <a:srgbClr val="000000"/>
                </a:solidFill>
                <a:latin typeface="Microsoft YaHei"/>
                <a:ea typeface="Microsoft YaHei"/>
              </a:rPr>
              <a:t>Land-use change (CLUmondo)</a:t>
            </a:r>
            <a:endParaRPr b="0" lang="en-US" sz="1500" spc="-1" strike="noStrike">
              <a:solidFill>
                <a:srgbClr val="000000"/>
              </a:solidFill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b="0" lang="de-AT" sz="1500" spc="-1" strike="noStrike">
                <a:solidFill>
                  <a:srgbClr val="000000"/>
                </a:solidFill>
                <a:latin typeface="Microsoft YaHei"/>
                <a:ea typeface="Microsoft YaHei"/>
              </a:rPr>
              <a:t>Forest productivity (GPPx)</a:t>
            </a:r>
            <a:endParaRPr b="0" lang="en-US" sz="1500" spc="-1" strike="noStrike">
              <a:solidFill>
                <a:srgbClr val="000000"/>
              </a:solidFill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b="0" lang="de-AT" sz="1500" spc="-1" strike="noStrike">
                <a:solidFill>
                  <a:srgbClr val="000000"/>
                </a:solidFill>
                <a:latin typeface="Microsoft YaHei"/>
                <a:ea typeface="Microsoft YaHei"/>
              </a:rPr>
              <a:t>Forest structure (PixSimEU)</a:t>
            </a:r>
            <a:endParaRPr b="0" lang="en-US" sz="1500" spc="-1" strike="noStrike">
              <a:solidFill>
                <a:srgbClr val="000000"/>
              </a:solidFill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b="0" lang="de-AT" sz="1500" spc="-1" strike="noStrike">
                <a:solidFill>
                  <a:srgbClr val="000000"/>
                </a:solidFill>
                <a:latin typeface="Microsoft YaHei"/>
                <a:ea typeface="Microsoft YaHei"/>
              </a:rPr>
              <a:t>Disturbance risk (ForestGales)</a:t>
            </a:r>
            <a:endParaRPr b="0" lang="en-US" sz="1500" spc="-1" strike="noStrike">
              <a:solidFill>
                <a:srgbClr val="000000"/>
              </a:solidFill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b="0" lang="de-AT" sz="1500" spc="-1" strike="noStrike">
                <a:solidFill>
                  <a:srgbClr val="000000"/>
                </a:solidFill>
                <a:latin typeface="Microsoft YaHei"/>
                <a:ea typeface="Microsoft YaHei"/>
              </a:rPr>
              <a:t>Biodiversity indicators</a:t>
            </a:r>
            <a:endParaRPr b="0" lang="en-US" sz="1500" spc="-1" strike="noStrike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  <a:spcAft>
                <a:spcPts val="601"/>
              </a:spcAft>
            </a:pPr>
            <a:r>
              <a:rPr b="0" lang="de-AT" sz="1500" spc="-1" strike="noStrike">
                <a:solidFill>
                  <a:srgbClr val="000000"/>
                </a:solidFill>
                <a:latin typeface="Microsoft YaHei"/>
                <a:ea typeface="Microsoft YaHei"/>
              </a:rPr>
              <a:t>(Stay tuned!)</a:t>
            </a:r>
            <a:endParaRPr b="0" lang="en-US" sz="15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28" name="Picture 7" descr=""/>
          <p:cNvPicPr/>
          <p:nvPr/>
        </p:nvPicPr>
        <p:blipFill>
          <a:blip r:embed="rId3"/>
          <a:stretch/>
        </p:blipFill>
        <p:spPr>
          <a:xfrm>
            <a:off x="1907640" y="555480"/>
            <a:ext cx="4200840" cy="45874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nb-NO" sz="4400" spc="-1" strike="noStrike">
                <a:solidFill>
                  <a:schemeClr val="dk1"/>
                </a:solidFill>
                <a:latin typeface="Calibri"/>
              </a:rPr>
              <a:t>Many more outcomes…</a:t>
            </a:r>
            <a:endParaRPr b="0" lang="de-DE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30" name="PlaceHolder 2"/>
          <p:cNvSpPr>
            <a:spLocks noGrp="1"/>
          </p:cNvSpPr>
          <p:nvPr>
            <p:ph/>
          </p:nvPr>
        </p:nvSpPr>
        <p:spPr>
          <a:xfrm>
            <a:off x="457200" y="1059480"/>
            <a:ext cx="6922800" cy="3737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343080" indent="-343080" defTabSz="914400">
              <a:lnSpc>
                <a:spcPct val="10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b="0" lang="nb-NO" sz="2400" spc="-1" strike="noStrike">
                <a:solidFill>
                  <a:schemeClr val="dk1"/>
                </a:solidFill>
                <a:latin typeface="Calibri"/>
              </a:rPr>
              <a:t>Development and comparison of AI models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b="0" lang="nb-NO" sz="2400" spc="-1" strike="noStrike">
                <a:solidFill>
                  <a:schemeClr val="dk1"/>
                </a:solidFill>
                <a:latin typeface="Calibri"/>
              </a:rPr>
              <a:t>A forest-sensitive climate emulator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b="0" lang="nb-NO" sz="2400" spc="-1" strike="noStrike">
                <a:solidFill>
                  <a:schemeClr val="dk1"/>
                </a:solidFill>
                <a:latin typeface="Calibri"/>
              </a:rPr>
              <a:t>New statistical estimators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b="0" lang="nb-NO" sz="2400" spc="-1" strike="noStrike">
                <a:solidFill>
                  <a:schemeClr val="dk1"/>
                </a:solidFill>
                <a:latin typeface="Calibri"/>
              </a:rPr>
              <a:t>Models for soil C development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b="0" lang="nb-NO" sz="2400" spc="-1" strike="noStrike">
                <a:solidFill>
                  <a:schemeClr val="dk1"/>
                </a:solidFill>
                <a:latin typeface="Calibri"/>
              </a:rPr>
              <a:t>Consistent LULUCF</a:t>
            </a:r>
            <a:br>
              <a:rPr sz="2400"/>
            </a:br>
            <a:r>
              <a:rPr b="0" lang="nb-NO" sz="2400" spc="-1" strike="noStrike">
                <a:solidFill>
                  <a:schemeClr val="dk1"/>
                </a:solidFill>
                <a:latin typeface="Calibri"/>
              </a:rPr>
              <a:t>reporting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indent="0" defTabSz="914400">
              <a:lnSpc>
                <a:spcPct val="100000"/>
              </a:lnSpc>
              <a:spcAft>
                <a:spcPts val="601"/>
              </a:spcAft>
              <a:buNone/>
            </a:pP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indent="0" defTabSz="914400">
              <a:lnSpc>
                <a:spcPct val="100000"/>
              </a:lnSpc>
              <a:spcAft>
                <a:spcPts val="601"/>
              </a:spcAft>
              <a:buNone/>
            </a:pP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231" name="Google Shape;284;p30" descr=""/>
          <p:cNvPicPr/>
          <p:nvPr/>
        </p:nvPicPr>
        <p:blipFill>
          <a:blip r:embed="rId1"/>
          <a:stretch/>
        </p:blipFill>
        <p:spPr>
          <a:xfrm>
            <a:off x="1440" y="4702680"/>
            <a:ext cx="1725840" cy="430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2" name="Title 1"/>
          <p:cNvSpPr/>
          <p:nvPr/>
        </p:nvSpPr>
        <p:spPr>
          <a:xfrm>
            <a:off x="1888920" y="4731480"/>
            <a:ext cx="7723080" cy="48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defTabSz="914400">
              <a:lnSpc>
                <a:spcPct val="100000"/>
              </a:lnSpc>
            </a:pPr>
            <a:r>
              <a:rPr b="0" lang="en-GB" sz="1000" spc="-1" strike="noStrike">
                <a:solidFill>
                  <a:schemeClr val="dk1"/>
                </a:solidFill>
                <a:latin typeface="Calibri"/>
              </a:rPr>
              <a:t>Horizon Europe GA number </a:t>
            </a:r>
            <a:r>
              <a:rPr b="0" lang="nb-NO" sz="1000" spc="-1" strike="noStrike">
                <a:solidFill>
                  <a:schemeClr val="dk1"/>
                </a:solidFill>
                <a:latin typeface="Calibri"/>
              </a:rPr>
              <a:t>101056907</a:t>
            </a:r>
            <a:endParaRPr b="0" lang="en-US" sz="10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33" name="Picture 6" descr="Logo&#10;&#10;Description automatically generated with low confidence"/>
          <p:cNvPicPr/>
          <p:nvPr/>
        </p:nvPicPr>
        <p:blipFill>
          <a:blip r:embed="rId2"/>
          <a:stretch/>
        </p:blipFill>
        <p:spPr>
          <a:xfrm>
            <a:off x="8444520" y="4443840"/>
            <a:ext cx="699120" cy="699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4" name="Picture 9" descr=""/>
          <p:cNvPicPr/>
          <p:nvPr/>
        </p:nvPicPr>
        <p:blipFill>
          <a:blip r:embed="rId3"/>
          <a:stretch/>
        </p:blipFill>
        <p:spPr>
          <a:xfrm>
            <a:off x="4091400" y="3003840"/>
            <a:ext cx="5088960" cy="21297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nb-NO" sz="4400" spc="-1" strike="noStrike">
                <a:solidFill>
                  <a:schemeClr val="dk1"/>
                </a:solidFill>
                <a:latin typeface="Calibri"/>
              </a:rPr>
              <a:t>Conclusions</a:t>
            </a:r>
            <a:endParaRPr b="0" lang="de-DE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36" name="PlaceHolder 2"/>
          <p:cNvSpPr>
            <a:spLocks noGrp="1"/>
          </p:cNvSpPr>
          <p:nvPr>
            <p:ph/>
          </p:nvPr>
        </p:nvSpPr>
        <p:spPr>
          <a:xfrm>
            <a:off x="457200" y="1059480"/>
            <a:ext cx="6797520" cy="3737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92500" lnSpcReduction="20000"/>
          </a:bodyPr>
          <a:p>
            <a:pPr marL="343080" indent="-343080" defTabSz="914400">
              <a:lnSpc>
                <a:spcPct val="10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b="0" lang="nb-NO" sz="2400" spc="-1" strike="noStrike">
                <a:solidFill>
                  <a:schemeClr val="dk1"/>
                </a:solidFill>
                <a:latin typeface="Calibri"/>
              </a:rPr>
              <a:t>A European Forest Monitoring System based on National Forest Inventories and ICPF is feasable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b="0" lang="nb-NO" sz="2400" spc="-1" strike="noStrike">
                <a:solidFill>
                  <a:schemeClr val="dk1"/>
                </a:solidFill>
                <a:latin typeface="Calibri"/>
              </a:rPr>
              <a:t>EUFEMIA – European Forest Monitoring and Analysis system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b="0" lang="nb-NO" sz="2400" spc="-1" strike="noStrike">
                <a:solidFill>
                  <a:schemeClr val="dk1"/>
                </a:solidFill>
                <a:latin typeface="Calibri"/>
              </a:rPr>
              <a:t>Combining field and remote sensing data</a:t>
            </a:r>
            <a:br>
              <a:rPr sz="2400"/>
            </a:br>
            <a:r>
              <a:rPr b="0" lang="nb-NO" sz="2400" spc="-1" strike="noStrike">
                <a:solidFill>
                  <a:schemeClr val="dk1"/>
                </a:solidFill>
                <a:latin typeface="Calibri"/>
              </a:rPr>
              <a:t>improves maps and estimates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b="0" lang="nb-NO" sz="2400" spc="-1" strike="noStrike">
                <a:solidFill>
                  <a:schemeClr val="dk1"/>
                </a:solidFill>
                <a:latin typeface="Calibri"/>
              </a:rPr>
              <a:t>RS-based maps can give a timely first impression and are useful for mapping disturbances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b="0" lang="nb-NO" sz="2400" spc="-1" strike="noStrike">
                <a:solidFill>
                  <a:schemeClr val="dk1"/>
                </a:solidFill>
                <a:latin typeface="Calibri"/>
              </a:rPr>
              <a:t>Important decisions should not be based on pixel counts of maps – combine with in situ!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601"/>
              </a:spcAft>
              <a:buClr>
                <a:srgbClr val="000000"/>
              </a:buClr>
              <a:buFont typeface="Wingdings" charset="2"/>
              <a:buChar char=""/>
            </a:pPr>
            <a:r>
              <a:rPr b="0" lang="nb-NO" sz="2400" spc="-1" strike="noStrike">
                <a:solidFill>
                  <a:schemeClr val="dk1"/>
                </a:solidFill>
                <a:latin typeface="Calibri"/>
              </a:rPr>
              <a:t>We need institutional arrangements to proceed</a:t>
            </a: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237" name="Google Shape;284;p30" descr=""/>
          <p:cNvPicPr/>
          <p:nvPr/>
        </p:nvPicPr>
        <p:blipFill>
          <a:blip r:embed="rId1"/>
          <a:stretch/>
        </p:blipFill>
        <p:spPr>
          <a:xfrm>
            <a:off x="1440" y="4702680"/>
            <a:ext cx="1725840" cy="430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8" name="Picture 4" descr=""/>
          <p:cNvPicPr/>
          <p:nvPr/>
        </p:nvPicPr>
        <p:blipFill>
          <a:blip r:embed="rId2"/>
          <a:stretch/>
        </p:blipFill>
        <p:spPr>
          <a:xfrm>
            <a:off x="7211520" y="2569320"/>
            <a:ext cx="1930680" cy="223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9" name="Title 1"/>
          <p:cNvSpPr/>
          <p:nvPr/>
        </p:nvSpPr>
        <p:spPr>
          <a:xfrm>
            <a:off x="1888920" y="4731480"/>
            <a:ext cx="7723080" cy="48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defTabSz="914400">
              <a:lnSpc>
                <a:spcPct val="100000"/>
              </a:lnSpc>
            </a:pPr>
            <a:r>
              <a:rPr b="0" lang="en-GB" sz="1000" spc="-1" strike="noStrike">
                <a:solidFill>
                  <a:schemeClr val="dk1"/>
                </a:solidFill>
                <a:latin typeface="Calibri"/>
              </a:rPr>
              <a:t>Horizon Europe GA number </a:t>
            </a:r>
            <a:r>
              <a:rPr b="0" lang="nb-NO" sz="1000" spc="-1" strike="noStrike">
                <a:solidFill>
                  <a:schemeClr val="dk1"/>
                </a:solidFill>
                <a:latin typeface="Calibri"/>
              </a:rPr>
              <a:t>101056907</a:t>
            </a:r>
            <a:endParaRPr b="0" lang="en-US" sz="1000" spc="-1" strike="noStrike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240" name="Group 7"/>
          <p:cNvGrpSpPr/>
          <p:nvPr/>
        </p:nvGrpSpPr>
        <p:grpSpPr>
          <a:xfrm>
            <a:off x="6780600" y="-439560"/>
            <a:ext cx="2363040" cy="2363040"/>
            <a:chOff x="6780600" y="-439560"/>
            <a:chExt cx="2363040" cy="2363040"/>
          </a:xfrm>
        </p:grpSpPr>
        <p:pic>
          <p:nvPicPr>
            <p:cNvPr id="241" name="Picture 8" descr=""/>
            <p:cNvPicPr/>
            <p:nvPr/>
          </p:nvPicPr>
          <p:blipFill>
            <a:blip r:embed="rId3"/>
            <a:stretch/>
          </p:blipFill>
          <p:spPr>
            <a:xfrm>
              <a:off x="6780600" y="-439560"/>
              <a:ext cx="2363040" cy="23630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42" name="Title 1"/>
            <p:cNvSpPr/>
            <p:nvPr/>
          </p:nvSpPr>
          <p:spPr>
            <a:xfrm>
              <a:off x="7380360" y="418320"/>
              <a:ext cx="1306080" cy="8568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anchor="ctr">
              <a:normAutofit/>
            </a:bodyPr>
            <a:p>
              <a:pPr algn="ctr" defTabSz="914400">
                <a:lnSpc>
                  <a:spcPct val="100000"/>
                </a:lnSpc>
              </a:pPr>
              <a:r>
                <a:rPr b="0" lang="nb-NO" sz="2200" spc="-1" strike="noStrike">
                  <a:solidFill>
                    <a:schemeClr val="dk1"/>
                  </a:solidFill>
                  <a:latin typeface="Calibri"/>
                </a:rPr>
                <a:t>EUFEMIA</a:t>
              </a:r>
              <a:endParaRPr b="0" lang="en-US" sz="2200" spc="-1" strike="noStrike">
                <a:solidFill>
                  <a:srgbClr val="000000"/>
                </a:solidFill>
                <a:latin typeface="Calibri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Titel 1"/>
          <p:cNvSpPr/>
          <p:nvPr/>
        </p:nvSpPr>
        <p:spPr>
          <a:xfrm>
            <a:off x="3492000" y="58320"/>
            <a:ext cx="2363040" cy="42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92500" lnSpcReduction="10000"/>
          </a:bodyPr>
          <a:p>
            <a:pPr defTabSz="914400">
              <a:lnSpc>
                <a:spcPct val="100000"/>
              </a:lnSpc>
            </a:pPr>
            <a:r>
              <a:rPr b="0" lang="de-AT" sz="2000" spc="-1" strike="noStrike">
                <a:solidFill>
                  <a:srgbClr val="000000"/>
                </a:solidFill>
                <a:latin typeface="Microsoft YaHei"/>
                <a:ea typeface="Microsoft YaHei"/>
              </a:rPr>
              <a:t>How to proceed…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4" name="Titel 1"/>
          <p:cNvSpPr/>
          <p:nvPr/>
        </p:nvSpPr>
        <p:spPr>
          <a:xfrm>
            <a:off x="3992040" y="555480"/>
            <a:ext cx="2604960" cy="591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914400">
              <a:lnSpc>
                <a:spcPct val="100000"/>
              </a:lnSpc>
            </a:pPr>
            <a:r>
              <a:rPr b="0" lang="de-AT" sz="1600" spc="-1" strike="noStrike">
                <a:solidFill>
                  <a:srgbClr val="000000"/>
                </a:solidFill>
                <a:latin typeface="Microsoft YaHei"/>
                <a:ea typeface="Microsoft YaHei"/>
              </a:rPr>
              <a:t>PathFinder prototype</a:t>
            </a:r>
            <a:endParaRPr b="0" lang="en-US" sz="16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45" name="Picture 8" descr=""/>
          <p:cNvPicPr/>
          <p:nvPr/>
        </p:nvPicPr>
        <p:blipFill>
          <a:blip r:embed="rId1"/>
          <a:stretch/>
        </p:blipFill>
        <p:spPr>
          <a:xfrm>
            <a:off x="-36360" y="-2880"/>
            <a:ext cx="3428640" cy="514332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246" name="Group 18"/>
          <p:cNvGrpSpPr/>
          <p:nvPr/>
        </p:nvGrpSpPr>
        <p:grpSpPr>
          <a:xfrm>
            <a:off x="5751360" y="3520800"/>
            <a:ext cx="1946520" cy="2147040"/>
            <a:chOff x="5751360" y="3520800"/>
            <a:chExt cx="1946520" cy="2147040"/>
          </a:xfrm>
        </p:grpSpPr>
        <p:pic>
          <p:nvPicPr>
            <p:cNvPr id="247" name="Picture 19" descr=""/>
            <p:cNvPicPr/>
            <p:nvPr/>
          </p:nvPicPr>
          <p:blipFill>
            <a:blip r:embed="rId2"/>
            <a:stretch/>
          </p:blipFill>
          <p:spPr>
            <a:xfrm>
              <a:off x="5751360" y="3520800"/>
              <a:ext cx="1946520" cy="21470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48" name="Title 1"/>
            <p:cNvSpPr/>
            <p:nvPr/>
          </p:nvSpPr>
          <p:spPr>
            <a:xfrm>
              <a:off x="6245640" y="4300200"/>
              <a:ext cx="1075680" cy="778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anchor="ctr">
              <a:normAutofit/>
            </a:bodyPr>
            <a:p>
              <a:pPr algn="ctr" defTabSz="914400">
                <a:lnSpc>
                  <a:spcPct val="100000"/>
                </a:lnSpc>
              </a:pPr>
              <a:r>
                <a:rPr b="0" lang="nb-NO" sz="1800" spc="-1" strike="noStrike">
                  <a:solidFill>
                    <a:srgbClr val="000000"/>
                  </a:solidFill>
                  <a:latin typeface="Calibri"/>
                </a:rPr>
                <a:t>EUFEMIA</a:t>
              </a:r>
              <a:endParaRPr b="0" lang="en-US" sz="1800" spc="-1" strike="noStrike">
                <a:solidFill>
                  <a:srgbClr val="000000"/>
                </a:solidFill>
                <a:latin typeface="Calibri"/>
              </a:endParaRPr>
            </a:p>
          </p:txBody>
        </p:sp>
      </p:grpSp>
      <p:pic>
        <p:nvPicPr>
          <p:cNvPr id="249" name="Google Shape;284;p30" descr=""/>
          <p:cNvPicPr/>
          <p:nvPr/>
        </p:nvPicPr>
        <p:blipFill>
          <a:blip r:embed="rId3"/>
          <a:stretch/>
        </p:blipFill>
        <p:spPr>
          <a:xfrm>
            <a:off x="37440" y="4750560"/>
            <a:ext cx="1509840" cy="383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0" name="Titel 1"/>
          <p:cNvSpPr/>
          <p:nvPr/>
        </p:nvSpPr>
        <p:spPr>
          <a:xfrm>
            <a:off x="4021200" y="1792440"/>
            <a:ext cx="4798800" cy="186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914400">
              <a:lnSpc>
                <a:spcPct val="100000"/>
              </a:lnSpc>
              <a:spcAft>
                <a:spcPts val="601"/>
              </a:spcAft>
            </a:pPr>
            <a:r>
              <a:rPr b="0" lang="de-AT" sz="1600" spc="-1" strike="noStrike">
                <a:solidFill>
                  <a:srgbClr val="000000"/>
                </a:solidFill>
                <a:latin typeface="Microsoft YaHei"/>
                <a:ea typeface="Microsoft YaHei"/>
              </a:rPr>
              <a:t>Required governance development: </a:t>
            </a:r>
            <a:endParaRPr b="0" lang="en-US" sz="1600" spc="-1" strike="noStrike">
              <a:solidFill>
                <a:srgbClr val="000000"/>
              </a:solidFill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-"/>
            </a:pPr>
            <a:r>
              <a:rPr b="0" lang="de-AT" sz="1600" spc="-1" strike="noStrike">
                <a:solidFill>
                  <a:srgbClr val="000000"/>
                </a:solidFill>
                <a:latin typeface="Microsoft YaHei"/>
                <a:ea typeface="Microsoft YaHei"/>
              </a:rPr>
              <a:t>ENFIN Association with a mandate to provide European forest information</a:t>
            </a:r>
            <a:endParaRPr b="0" lang="en-US" sz="1600" spc="-1" strike="noStrike">
              <a:solidFill>
                <a:srgbClr val="000000"/>
              </a:solidFill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-"/>
            </a:pPr>
            <a:r>
              <a:rPr b="0" lang="de-AT" sz="1600" spc="-1" strike="noStrike">
                <a:solidFill>
                  <a:srgbClr val="000000"/>
                </a:solidFill>
                <a:latin typeface="Microsoft YaHei"/>
                <a:ea typeface="Microsoft YaHei"/>
              </a:rPr>
              <a:t>In collaboration with EU commission</a:t>
            </a:r>
            <a:endParaRPr b="0" lang="en-US" sz="1600" spc="-1" strike="noStrike">
              <a:solidFill>
                <a:srgbClr val="000000"/>
              </a:solidFill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-"/>
            </a:pPr>
            <a:r>
              <a:rPr b="0" lang="de-AT" sz="1600" spc="-1" strike="noStrike">
                <a:solidFill>
                  <a:srgbClr val="000000"/>
                </a:solidFill>
                <a:latin typeface="Microsoft YaHei"/>
                <a:ea typeface="Microsoft YaHei"/>
              </a:rPr>
              <a:t>MS commit to provide data/information</a:t>
            </a:r>
            <a:endParaRPr b="0" lang="en-US" sz="1600" spc="-1" strike="noStrike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1" name="Titel 1"/>
          <p:cNvSpPr/>
          <p:nvPr/>
        </p:nvSpPr>
        <p:spPr>
          <a:xfrm>
            <a:off x="4021200" y="4110840"/>
            <a:ext cx="4686840" cy="591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914400">
              <a:lnSpc>
                <a:spcPct val="100000"/>
              </a:lnSpc>
            </a:pPr>
            <a:r>
              <a:rPr b="0" lang="de-AT" sz="1600" spc="-1" strike="noStrike">
                <a:solidFill>
                  <a:srgbClr val="000000"/>
                </a:solidFill>
                <a:latin typeface="Microsoft YaHei"/>
                <a:ea typeface="Microsoft YaHei"/>
              </a:rPr>
              <a:t>Implementation</a:t>
            </a:r>
            <a:endParaRPr b="0" lang="en-US" sz="16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52" name="Picture 23" descr="Logo&#10;&#10;Description automatically generated with low confidence"/>
          <p:cNvPicPr/>
          <p:nvPr/>
        </p:nvPicPr>
        <p:blipFill>
          <a:blip r:embed="rId4"/>
          <a:stretch/>
        </p:blipFill>
        <p:spPr>
          <a:xfrm>
            <a:off x="8444520" y="4443840"/>
            <a:ext cx="699120" cy="69912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253" name="Straight Arrow Connector 25"/>
          <p:cNvCxnSpPr/>
          <p:nvPr/>
        </p:nvCxnSpPr>
        <p:spPr>
          <a:xfrm flipH="1">
            <a:off x="1677960" y="693000"/>
            <a:ext cx="2351520" cy="360"/>
          </a:xfrm>
          <a:prstGeom prst="straightConnector1">
            <a:avLst/>
          </a:prstGeom>
          <a:ln w="76200">
            <a:solidFill>
              <a:srgbClr val="34b446"/>
            </a:solidFill>
            <a:round/>
            <a:tailEnd len="med" type="triangle" w="med"/>
          </a:ln>
        </p:spPr>
      </p:cxnSp>
      <p:cxnSp>
        <p:nvCxnSpPr>
          <p:cNvPr id="254" name="Straight Arrow Connector 26"/>
          <p:cNvCxnSpPr/>
          <p:nvPr/>
        </p:nvCxnSpPr>
        <p:spPr>
          <a:xfrm flipH="1" flipV="1">
            <a:off x="1475640" y="2273400"/>
            <a:ext cx="2622240" cy="16560"/>
          </a:xfrm>
          <a:prstGeom prst="straightConnector1">
            <a:avLst/>
          </a:prstGeom>
          <a:ln w="76200">
            <a:solidFill>
              <a:srgbClr val="34b446"/>
            </a:solidFill>
            <a:round/>
            <a:tailEnd len="med" type="triangle" w="med"/>
          </a:ln>
        </p:spPr>
      </p:cxnSp>
      <p:cxnSp>
        <p:nvCxnSpPr>
          <p:cNvPr id="255" name="Straight Arrow Connector 28"/>
          <p:cNvCxnSpPr/>
          <p:nvPr/>
        </p:nvCxnSpPr>
        <p:spPr>
          <a:xfrm flipH="1">
            <a:off x="2123640" y="4300560"/>
            <a:ext cx="1905840" cy="360"/>
          </a:xfrm>
          <a:prstGeom prst="straightConnector1">
            <a:avLst/>
          </a:prstGeom>
          <a:ln w="76200">
            <a:solidFill>
              <a:srgbClr val="34b446"/>
            </a:solidFill>
            <a:round/>
            <a:tailEnd len="med" type="triangle" w="med"/>
          </a:ln>
        </p:spPr>
      </p:cxnSp>
      <p:sp>
        <p:nvSpPr>
          <p:cNvPr id="256" name="Rectangle 33"/>
          <p:cNvSpPr/>
          <p:nvPr/>
        </p:nvSpPr>
        <p:spPr>
          <a:xfrm>
            <a:off x="-180360" y="1792440"/>
            <a:ext cx="9504720" cy="348516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nb-NO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257" name="Rectangle 34"/>
          <p:cNvSpPr/>
          <p:nvPr/>
        </p:nvSpPr>
        <p:spPr>
          <a:xfrm>
            <a:off x="-180360" y="3651840"/>
            <a:ext cx="9504720" cy="20026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nb-NO" sz="1800" spc="-1" strike="noStrike">
              <a:solidFill>
                <a:schemeClr val="lt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nodeType="clickEffect" fill="hold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defTabSz="914400">
              <a:lnSpc>
                <a:spcPct val="100000"/>
              </a:lnSpc>
              <a:buNone/>
            </a:pPr>
            <a:r>
              <a:rPr b="0" lang="de-AT" sz="1800" spc="-1" strike="noStrike">
                <a:solidFill>
                  <a:schemeClr val="dk1"/>
                </a:solidFill>
                <a:latin typeface="Microsoft YaHei"/>
                <a:ea typeface="Microsoft YaHei"/>
              </a:rPr>
              <a:t>Thanks for listening – please support us by following our channels!</a:t>
            </a:r>
            <a:endParaRPr b="0" lang="de-DE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59" name="Rechteck 3"/>
          <p:cNvSpPr/>
          <p:nvPr/>
        </p:nvSpPr>
        <p:spPr>
          <a:xfrm>
            <a:off x="611640" y="1013760"/>
            <a:ext cx="7056360" cy="45360"/>
          </a:xfrm>
          <a:prstGeom prst="rect">
            <a:avLst/>
          </a:prstGeom>
          <a:gradFill rotWithShape="0">
            <a:gsLst>
              <a:gs pos="0">
                <a:srgbClr val="808946"/>
              </a:gs>
              <a:gs pos="50000">
                <a:srgbClr val="b6c464"/>
              </a:gs>
              <a:gs pos="100000">
                <a:srgbClr val="d8e875"/>
              </a:gs>
            </a:gsLst>
            <a:lin ang="108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720" bIns="72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AT" sz="1800" spc="-1" strike="noStrike">
              <a:solidFill>
                <a:srgbClr val="b8cc24"/>
              </a:solidFill>
              <a:latin typeface="Calibri"/>
            </a:endParaRPr>
          </a:p>
        </p:txBody>
      </p:sp>
      <p:sp>
        <p:nvSpPr>
          <p:cNvPr id="260" name="PlaceHolder 2"/>
          <p:cNvSpPr>
            <a:spLocks noGrp="1"/>
          </p:cNvSpPr>
          <p:nvPr>
            <p:ph/>
          </p:nvPr>
        </p:nvSpPr>
        <p:spPr>
          <a:xfrm>
            <a:off x="457200" y="1200240"/>
            <a:ext cx="7210800" cy="3394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100000"/>
              </a:lnSpc>
              <a:spcBef>
                <a:spcPts val="320"/>
              </a:spcBef>
              <a:buNone/>
              <a:tabLst>
                <a:tab algn="l" pos="0"/>
              </a:tabLst>
            </a:pPr>
            <a:r>
              <a:rPr b="0" lang="de-DE" sz="1600" spc="-1" strike="noStrike" u="sng">
                <a:solidFill>
                  <a:schemeClr val="dk1"/>
                </a:solidFill>
                <a:uFillTx/>
                <a:latin typeface="Calibri"/>
                <a:hlinkClick r:id="rId1"/>
              </a:rPr>
              <a:t>https://www.linkedin.com/company/eupathfinder</a:t>
            </a:r>
            <a:endParaRPr b="0" lang="de-DE" sz="1600" spc="-1" strike="noStrike">
              <a:solidFill>
                <a:schemeClr val="dk1"/>
              </a:solidFill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320"/>
              </a:spcBef>
              <a:buNone/>
              <a:tabLst>
                <a:tab algn="l" pos="0"/>
              </a:tabLst>
            </a:pPr>
            <a:r>
              <a:rPr b="0" lang="de-DE" sz="1600" spc="-1" strike="noStrike" u="sng">
                <a:solidFill>
                  <a:schemeClr val="dk1"/>
                </a:solidFill>
                <a:uFillTx/>
                <a:latin typeface="Calibri"/>
                <a:hlinkClick r:id="rId2"/>
              </a:rPr>
              <a:t>https://pathfinder-heu.eu/</a:t>
            </a:r>
            <a:endParaRPr b="0" lang="de-DE" sz="1600" spc="-1" strike="noStrike">
              <a:solidFill>
                <a:schemeClr val="dk1"/>
              </a:solidFill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320"/>
              </a:spcBef>
              <a:buNone/>
              <a:tabLst>
                <a:tab algn="l" pos="0"/>
              </a:tabLst>
            </a:pPr>
            <a:r>
              <a:rPr b="0" lang="de-DE" sz="1600" spc="-1" strike="noStrike" u="sng">
                <a:solidFill>
                  <a:schemeClr val="dk1"/>
                </a:solidFill>
                <a:uFillTx/>
                <a:latin typeface="Calibri"/>
                <a:hlinkClick r:id="rId3"/>
              </a:rPr>
              <a:t>https://youtu.be/sPBuOGpDraE</a:t>
            </a:r>
            <a:endParaRPr b="0" lang="de-DE" sz="1600" spc="-1" strike="noStrike">
              <a:solidFill>
                <a:schemeClr val="dk1"/>
              </a:solidFill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320"/>
              </a:spcBef>
              <a:buNone/>
              <a:tabLst>
                <a:tab algn="l" pos="0"/>
              </a:tabLst>
            </a:pPr>
            <a:r>
              <a:rPr b="0" lang="de-DE" sz="1600" spc="-1" strike="noStrike" u="sng">
                <a:solidFill>
                  <a:schemeClr val="dk1"/>
                </a:solidFill>
                <a:uFillTx/>
                <a:latin typeface="Calibri"/>
                <a:hlinkClick r:id="rId4"/>
              </a:rPr>
              <a:t>https://linktr.ee/eupathfinder</a:t>
            </a:r>
            <a:endParaRPr b="0" lang="de-DE" sz="1600" spc="-1" strike="noStrike">
              <a:solidFill>
                <a:schemeClr val="dk1"/>
              </a:solidFill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320"/>
              </a:spcBef>
              <a:buNone/>
              <a:tabLst>
                <a:tab algn="l" pos="0"/>
              </a:tabLst>
            </a:pPr>
            <a:endParaRPr b="0" lang="de-DE" sz="1600" spc="-1" strike="noStrike">
              <a:solidFill>
                <a:schemeClr val="dk1"/>
              </a:solidFill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320"/>
              </a:spcBef>
              <a:buNone/>
              <a:tabLst>
                <a:tab algn="l" pos="0"/>
              </a:tabLst>
            </a:pPr>
            <a:endParaRPr b="0" lang="de-DE" sz="1600" spc="-1" strike="noStrike">
              <a:solidFill>
                <a:schemeClr val="dk1"/>
              </a:solidFill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320"/>
              </a:spcBef>
              <a:buNone/>
              <a:tabLst>
                <a:tab algn="l" pos="0"/>
              </a:tabLst>
            </a:pPr>
            <a:endParaRPr b="0" lang="de-DE" sz="1600" spc="-1" strike="noStrike">
              <a:solidFill>
                <a:schemeClr val="dk1"/>
              </a:solidFill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endParaRPr b="0" lang="de-DE" sz="24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261" name="Picture 6" descr="Logo&#10;&#10;Description automatically generated with low confidence"/>
          <p:cNvPicPr/>
          <p:nvPr/>
        </p:nvPicPr>
        <p:blipFill>
          <a:blip r:embed="rId5"/>
          <a:stretch/>
        </p:blipFill>
        <p:spPr>
          <a:xfrm>
            <a:off x="8444520" y="4443840"/>
            <a:ext cx="699120" cy="699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62" name="Picture 8" descr="Text&#10;&#10;Description automatically generated with medium confidence"/>
          <p:cNvPicPr/>
          <p:nvPr/>
        </p:nvPicPr>
        <p:blipFill>
          <a:blip r:embed="rId6"/>
          <a:stretch/>
        </p:blipFill>
        <p:spPr>
          <a:xfrm>
            <a:off x="0" y="4531680"/>
            <a:ext cx="1619280" cy="809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63" name="Picture 9" descr="Logo&#10;&#10;Description automatically generated"/>
          <p:cNvPicPr/>
          <p:nvPr/>
        </p:nvPicPr>
        <p:blipFill>
          <a:blip r:embed="rId7"/>
          <a:stretch/>
        </p:blipFill>
        <p:spPr>
          <a:xfrm>
            <a:off x="3827520" y="4771800"/>
            <a:ext cx="1488600" cy="371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64" name="Picture 11" descr="A qr code with a star in the middle&#10;&#10;Description automatically generated"/>
          <p:cNvPicPr/>
          <p:nvPr/>
        </p:nvPicPr>
        <p:blipFill>
          <a:blip r:embed="rId8"/>
          <a:stretch/>
        </p:blipFill>
        <p:spPr>
          <a:xfrm>
            <a:off x="3600360" y="2516040"/>
            <a:ext cx="1619280" cy="161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Larissa">
  <a:themeElements>
    <a:clrScheme name="ENFIN">
      <a:dk1>
        <a:srgbClr val="000000"/>
      </a:dk1>
      <a:lt1>
        <a:srgbClr val="ffffff"/>
      </a:lt1>
      <a:dk2>
        <a:srgbClr val="a5a5a5"/>
      </a:dk2>
      <a:lt2>
        <a:srgbClr val="ffffff"/>
      </a:lt2>
      <a:accent1>
        <a:srgbClr val="d4e27e"/>
      </a:accent1>
      <a:accent2>
        <a:srgbClr val="c1d646"/>
      </a:accent2>
      <a:accent3>
        <a:srgbClr val="9bbb59"/>
      </a:accent3>
      <a:accent4>
        <a:srgbClr val="76923c"/>
      </a:accent4>
      <a:accent5>
        <a:srgbClr val="4f6128"/>
      </a:accent5>
      <a:accent6>
        <a:srgbClr val="d55211"/>
      </a:accent6>
      <a:hlink>
        <a:srgbClr val="adc42b"/>
      </a:hlink>
      <a:folHlink>
        <a:srgbClr val="809020"/>
      </a:folHlink>
    </a:clrScheme>
    <a:fontScheme name="Larissa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ree Infographics by Slidesgo">
  <a:themeElements>
    <a:clrScheme name="Simple Light">
      <a:dk1>
        <a:srgbClr val="595959"/>
      </a:dk1>
      <a:lt1>
        <a:srgbClr val="eeeeee"/>
      </a:lt1>
      <a:dk2>
        <a:srgbClr val="bf9164"/>
      </a:dk2>
      <a:lt2>
        <a:srgbClr val="957552"/>
      </a:lt2>
      <a:accent1>
        <a:srgbClr val="39b54a"/>
      </a:accent1>
      <a:accent2>
        <a:srgbClr val="61c46e"/>
      </a:accent2>
      <a:accent3>
        <a:srgbClr val="22b573"/>
      </a:accent3>
      <a:accent4>
        <a:srgbClr val="4ec48f"/>
      </a:accent4>
      <a:accent5>
        <a:srgbClr val="7dc144"/>
      </a:accent5>
      <a:accent6>
        <a:srgbClr val="97cd69"/>
      </a:accent6>
      <a:hlink>
        <a:srgbClr val="595959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6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16771</TotalTime>
  <Application>Collabora_Office/24.04.17.3$Linux_X86_64 LibreOffice_project/28ed2877d69500d0ecbdb7f3efed32ef2f884df2</Application>
  <AppVersion>15.0000</AppVersion>
  <Words>822</Words>
  <Paragraphs>213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2022-01-14T21:10:04Z</dcterms:created>
  <dc:creator>Freudenschuss Alexandra</dc:creator>
  <dc:description/>
  <dc:language>en-US</dc:language>
  <cp:lastModifiedBy>Johannes Breidenbach</cp:lastModifiedBy>
  <dcterms:modified xsi:type="dcterms:W3CDTF">2026-06-14T15:46:51Z</dcterms:modified>
  <cp:revision>23</cp:revision>
  <dc:subject/>
  <dc:title>PowerPoint-Präsentation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15</vt:i4>
  </property>
  <property fmtid="{D5CDD505-2E9C-101B-9397-08002B2CF9AE}" pid="3" name="PresentationFormat">
    <vt:lpwstr>On-screen Show (16:9)</vt:lpwstr>
  </property>
  <property fmtid="{D5CDD505-2E9C-101B-9397-08002B2CF9AE}" pid="4" name="Slides">
    <vt:i4>21</vt:i4>
  </property>
</Properties>
</file>